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38"/>
  </p:notesMasterIdLst>
  <p:handoutMasterIdLst>
    <p:handoutMasterId r:id="rId39"/>
  </p:handoutMasterIdLst>
  <p:sldIdLst>
    <p:sldId id="259" r:id="rId2"/>
    <p:sldId id="292" r:id="rId3"/>
    <p:sldId id="298" r:id="rId4"/>
    <p:sldId id="307" r:id="rId5"/>
    <p:sldId id="315" r:id="rId6"/>
    <p:sldId id="331" r:id="rId7"/>
    <p:sldId id="301" r:id="rId8"/>
    <p:sldId id="335" r:id="rId9"/>
    <p:sldId id="305" r:id="rId10"/>
    <p:sldId id="309" r:id="rId11"/>
    <p:sldId id="308" r:id="rId12"/>
    <p:sldId id="310" r:id="rId13"/>
    <p:sldId id="303" r:id="rId14"/>
    <p:sldId id="322" r:id="rId15"/>
    <p:sldId id="306" r:id="rId16"/>
    <p:sldId id="318" r:id="rId17"/>
    <p:sldId id="341" r:id="rId18"/>
    <p:sldId id="337" r:id="rId19"/>
    <p:sldId id="339" r:id="rId20"/>
    <p:sldId id="314" r:id="rId21"/>
    <p:sldId id="317" r:id="rId22"/>
    <p:sldId id="344" r:id="rId23"/>
    <p:sldId id="319" r:id="rId24"/>
    <p:sldId id="329" r:id="rId25"/>
    <p:sldId id="330" r:id="rId26"/>
    <p:sldId id="336" r:id="rId27"/>
    <p:sldId id="313" r:id="rId28"/>
    <p:sldId id="346" r:id="rId29"/>
    <p:sldId id="349" r:id="rId30"/>
    <p:sldId id="348" r:id="rId31"/>
    <p:sldId id="351" r:id="rId32"/>
    <p:sldId id="355" r:id="rId33"/>
    <p:sldId id="357" r:id="rId34"/>
    <p:sldId id="353" r:id="rId35"/>
    <p:sldId id="356" r:id="rId36"/>
    <p:sldId id="359" r:id="rId3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9000"/>
    <a:srgbClr val="E5851B"/>
    <a:srgbClr val="9C0000"/>
    <a:srgbClr val="FFAFAF"/>
    <a:srgbClr val="FFCF89"/>
    <a:srgbClr val="FFCAA3"/>
    <a:srgbClr val="F9BFBF"/>
    <a:srgbClr val="FFC099"/>
    <a:srgbClr val="E3681D"/>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7546" autoAdjust="0"/>
  </p:normalViewPr>
  <p:slideViewPr>
    <p:cSldViewPr snapToGrid="0">
      <p:cViewPr>
        <p:scale>
          <a:sx n="100" d="100"/>
          <a:sy n="100" d="100"/>
        </p:scale>
        <p:origin x="-210" y="-24"/>
      </p:cViewPr>
      <p:guideLst>
        <p:guide orient="horz" pos="2160"/>
        <p:guide orient="horz" pos="181"/>
        <p:guide orient="horz" pos="4189"/>
        <p:guide pos="2880"/>
        <p:guide pos="148"/>
        <p:guide pos="55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8" d="100"/>
          <a:sy n="78" d="100"/>
        </p:scale>
        <p:origin x="-1986" y="-10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64" tIns="46582" rIns="93164" bIns="46582" rtlCol="0"/>
          <a:lstStyle>
            <a:lvl1pPr algn="r">
              <a:defRPr sz="1200"/>
            </a:lvl1pPr>
          </a:lstStyle>
          <a:p>
            <a:fld id="{3F5ECDC4-68BC-4767-937D-D05279843450}" type="datetimeFigureOut">
              <a:rPr lang="en-US" smtClean="0"/>
              <a:pPr/>
              <a:t>9/8/2011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4" tIns="46582" rIns="93164" bIns="46582" rtlCol="0" anchor="b"/>
          <a:lstStyle>
            <a:lvl1pPr algn="r">
              <a:defRPr sz="1200"/>
            </a:lvl1pPr>
          </a:lstStyle>
          <a:p>
            <a:fld id="{F0B06428-2221-4D3D-B9BD-3FC50FAC661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970939" y="0"/>
            <a:ext cx="3037840" cy="464820"/>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lgn="r">
              <a:defRPr sz="12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970939" y="8829967"/>
            <a:ext cx="3037840" cy="464820"/>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r">
              <a:defRPr sz="1200"/>
            </a:lvl1pPr>
          </a:lstStyle>
          <a:p>
            <a:pPr>
              <a:defRPr/>
            </a:pPr>
            <a:fld id="{AF519B32-3120-495B-AAF4-2E681FA75E8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995F3F60-A580-49BE-BBCA-E668D47A72DE}" type="slidenum">
              <a:rPr lang="en-US" smtClean="0"/>
              <a:pPr/>
              <a:t>1</a:t>
            </a:fld>
            <a:endParaRPr lang="en-US"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F519B32-3120-495B-AAF4-2E681FA75E84}" type="slidenum">
              <a:rPr lang="en-US" smtClean="0"/>
              <a:pPr>
                <a:defRPr/>
              </a:pPr>
              <a:t>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89951EC5-661F-4B76-AC6C-A04912FE179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102693E-9E85-4CA0-A2FD-B9B6143CF1C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2256F5A-F129-4EDA-A52A-5DD9839FF49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D2885DB-80AF-4006-AA42-E716C690CCB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8150" y="292100"/>
            <a:ext cx="2109788" cy="5576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178550" cy="5576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9BE1AC8-64B3-44C9-9A2B-EFB9C52D2D8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1781175"/>
            <a:ext cx="7772400" cy="1470025"/>
          </a:xfrm>
        </p:spPr>
        <p:txBody>
          <a:bodyPr/>
          <a:lstStyle>
            <a:lvl1pPr algn="ctr">
              <a:defRPr sz="4400"/>
            </a:lvl1pPr>
          </a:lstStyle>
          <a:p>
            <a:r>
              <a:rPr lang="en-US" dirty="0" smtClean="0"/>
              <a:t>Click to edit Master title style</a:t>
            </a:r>
            <a:endParaRPr lang="en-US" dirty="0"/>
          </a:p>
        </p:txBody>
      </p:sp>
      <p:sp>
        <p:nvSpPr>
          <p:cNvPr id="9219" name="Rectangle 3"/>
          <p:cNvSpPr>
            <a:spLocks noGrp="1" noChangeArrowheads="1"/>
          </p:cNvSpPr>
          <p:nvPr>
            <p:ph type="subTitle" idx="1"/>
          </p:nvPr>
        </p:nvSpPr>
        <p:spPr>
          <a:xfrm>
            <a:off x="1371600" y="4597400"/>
            <a:ext cx="6400800" cy="1752600"/>
          </a:xfrm>
        </p:spPr>
        <p:txBody>
          <a:bodyPr/>
          <a:lstStyle>
            <a:lvl1pPr marL="0" indent="0" algn="ctr">
              <a:buFontTx/>
              <a:buNone/>
              <a:defRPr sz="2200"/>
            </a:lvl1pPr>
          </a:lstStyle>
          <a:p>
            <a:r>
              <a:rPr lang="en-US" dirty="0" smtClean="0"/>
              <a:t>Click to edit Master subtitle style</a:t>
            </a:r>
            <a:endParaRPr lang="en-US" dirty="0"/>
          </a:p>
        </p:txBody>
      </p:sp>
      <p:sp>
        <p:nvSpPr>
          <p:cNvPr id="4" name="Rectangle 3"/>
          <p:cNvSpPr>
            <a:spLocks noGrp="1" noChangeArrowheads="1"/>
          </p:cNvSpPr>
          <p:nvPr>
            <p:ph type="sldNum" sz="quarter" idx="10"/>
          </p:nvPr>
        </p:nvSpPr>
        <p:spPr>
          <a:xfrm>
            <a:off x="6743700" y="6534150"/>
            <a:ext cx="2133600" cy="476250"/>
          </a:xfrm>
        </p:spPr>
        <p:txBody>
          <a:bodyPr/>
          <a:lstStyle>
            <a:lvl1pPr>
              <a:defRPr/>
            </a:lvl1pPr>
          </a:lstStyle>
          <a:p>
            <a:pPr>
              <a:defRPr/>
            </a:pPr>
            <a:fld id="{862082B1-6196-41F8-AAB7-D8BE142ABB6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B2887034-4EC7-47ED-AFB3-E9CA034F10D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4825" y="885825"/>
            <a:ext cx="8229600" cy="4983163"/>
          </a:xfrm>
        </p:spPr>
        <p:txBody>
          <a:bodyPr/>
          <a:lstStyle>
            <a:lvl1pPr>
              <a:defRPr sz="2400"/>
            </a:lvl1pPr>
            <a:lvl2pPr>
              <a:defRPr sz="2000"/>
            </a:lvl2pPr>
            <a:lvl3pPr>
              <a:defRPr sz="1800"/>
            </a:lvl3pPr>
            <a:lvl4pPr>
              <a:defRPr sz="16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DAEC4966-A3BF-48AC-A67A-B38F09DA1F5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073593DA-F739-47A1-88D7-A183699D147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30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30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8D8D3B23-AF17-489A-81D6-00426720DAC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A827ACA6-F8C5-4B40-97C2-7B4FCDAE791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B68ED65-629A-4DC1-8D73-840375C1174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610ABA8-5F8B-48EB-A131-297FFD503DF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2" descr="HW-PPT-2009-bottom.jpg"/>
          <p:cNvPicPr>
            <a:picLocks noChangeAspect="1"/>
          </p:cNvPicPr>
          <p:nvPr userDrawn="1"/>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2038350" y="153988"/>
            <a:ext cx="6705600" cy="487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504825" y="895351"/>
            <a:ext cx="8229600" cy="4973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3505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fld id="{B1D487A0-A040-4FFF-A73A-779DAD951BE9}" type="slidenum">
              <a:rPr lang="en-US"/>
              <a:pPr>
                <a:defRPr/>
              </a:pPr>
              <a:t>‹#›</a:t>
            </a:fld>
            <a:endParaRPr lang="en-US" dirty="0"/>
          </a:p>
        </p:txBody>
      </p:sp>
      <p:cxnSp>
        <p:nvCxnSpPr>
          <p:cNvPr id="24" name="Straight Connector 23"/>
          <p:cNvCxnSpPr/>
          <p:nvPr userDrawn="1"/>
        </p:nvCxnSpPr>
        <p:spPr>
          <a:xfrm>
            <a:off x="514350" y="712788"/>
            <a:ext cx="8229600" cy="1587"/>
          </a:xfrm>
          <a:prstGeom prst="line">
            <a:avLst/>
          </a:prstGeom>
          <a:ln w="12700" cmpd="sng">
            <a:solidFill>
              <a:srgbClr val="9C00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76" r:id="rId1"/>
    <p:sldLayoutId id="2147483788"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Lst>
  <p:txStyles>
    <p:titleStyle>
      <a:lvl1pPr algn="r" rtl="0" eaLnBrk="0" fontAlgn="base" hangingPunct="0">
        <a:spcBef>
          <a:spcPct val="0"/>
        </a:spcBef>
        <a:spcAft>
          <a:spcPct val="0"/>
        </a:spcAft>
        <a:defRPr sz="3200" b="1">
          <a:solidFill>
            <a:srgbClr val="9C0000"/>
          </a:solidFill>
          <a:latin typeface="+mj-lt"/>
          <a:ea typeface="+mj-ea"/>
          <a:cs typeface="+mj-cs"/>
        </a:defRPr>
      </a:lvl1pPr>
      <a:lvl2pPr algn="r" rtl="0" eaLnBrk="0" fontAlgn="base" hangingPunct="0">
        <a:spcBef>
          <a:spcPct val="0"/>
        </a:spcBef>
        <a:spcAft>
          <a:spcPct val="0"/>
        </a:spcAft>
        <a:defRPr sz="3200" b="1">
          <a:solidFill>
            <a:srgbClr val="9C0000"/>
          </a:solidFill>
          <a:latin typeface="Arial" charset="0"/>
        </a:defRPr>
      </a:lvl2pPr>
      <a:lvl3pPr algn="r" rtl="0" eaLnBrk="0" fontAlgn="base" hangingPunct="0">
        <a:spcBef>
          <a:spcPct val="0"/>
        </a:spcBef>
        <a:spcAft>
          <a:spcPct val="0"/>
        </a:spcAft>
        <a:defRPr sz="3200" b="1">
          <a:solidFill>
            <a:srgbClr val="9C0000"/>
          </a:solidFill>
          <a:latin typeface="Arial" charset="0"/>
        </a:defRPr>
      </a:lvl3pPr>
      <a:lvl4pPr algn="r" rtl="0" eaLnBrk="0" fontAlgn="base" hangingPunct="0">
        <a:spcBef>
          <a:spcPct val="0"/>
        </a:spcBef>
        <a:spcAft>
          <a:spcPct val="0"/>
        </a:spcAft>
        <a:defRPr sz="3200" b="1">
          <a:solidFill>
            <a:srgbClr val="9C0000"/>
          </a:solidFill>
          <a:latin typeface="Arial" charset="0"/>
        </a:defRPr>
      </a:lvl4pPr>
      <a:lvl5pPr algn="r" rtl="0" eaLnBrk="0" fontAlgn="base" hangingPunct="0">
        <a:spcBef>
          <a:spcPct val="0"/>
        </a:spcBef>
        <a:spcAft>
          <a:spcPct val="0"/>
        </a:spcAft>
        <a:defRPr sz="3200" b="1">
          <a:solidFill>
            <a:srgbClr val="9C0000"/>
          </a:solidFill>
          <a:latin typeface="Arial" charset="0"/>
        </a:defRPr>
      </a:lvl5pPr>
      <a:lvl6pPr marL="457200" algn="r" rtl="0" eaLnBrk="1" fontAlgn="base" hangingPunct="1">
        <a:spcBef>
          <a:spcPct val="0"/>
        </a:spcBef>
        <a:spcAft>
          <a:spcPct val="0"/>
        </a:spcAft>
        <a:defRPr sz="3400" b="1">
          <a:solidFill>
            <a:schemeClr val="tx2"/>
          </a:solidFill>
          <a:latin typeface="Arial" charset="0"/>
        </a:defRPr>
      </a:lvl6pPr>
      <a:lvl7pPr marL="914400" algn="r" rtl="0" eaLnBrk="1" fontAlgn="base" hangingPunct="1">
        <a:spcBef>
          <a:spcPct val="0"/>
        </a:spcBef>
        <a:spcAft>
          <a:spcPct val="0"/>
        </a:spcAft>
        <a:defRPr sz="3400" b="1">
          <a:solidFill>
            <a:schemeClr val="tx2"/>
          </a:solidFill>
          <a:latin typeface="Arial" charset="0"/>
        </a:defRPr>
      </a:lvl7pPr>
      <a:lvl8pPr marL="1371600" algn="r" rtl="0" eaLnBrk="1" fontAlgn="base" hangingPunct="1">
        <a:spcBef>
          <a:spcPct val="0"/>
        </a:spcBef>
        <a:spcAft>
          <a:spcPct val="0"/>
        </a:spcAft>
        <a:defRPr sz="3400" b="1">
          <a:solidFill>
            <a:schemeClr val="tx2"/>
          </a:solidFill>
          <a:latin typeface="Arial" charset="0"/>
        </a:defRPr>
      </a:lvl8pPr>
      <a:lvl9pPr marL="1828800" algn="r" rtl="0" eaLnBrk="1" fontAlgn="base" hangingPunct="1">
        <a:spcBef>
          <a:spcPct val="0"/>
        </a:spcBef>
        <a:spcAft>
          <a:spcPct val="0"/>
        </a:spcAft>
        <a:defRPr sz="3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rgbClr val="595959"/>
          </a:solidFill>
          <a:latin typeface="+mn-lt"/>
          <a:ea typeface="+mn-ea"/>
          <a:cs typeface="+mn-cs"/>
        </a:defRPr>
      </a:lvl1pPr>
      <a:lvl2pPr marL="742950" indent="-285750" algn="l" rtl="0" eaLnBrk="0" fontAlgn="base" hangingPunct="0">
        <a:spcBef>
          <a:spcPct val="20000"/>
        </a:spcBef>
        <a:spcAft>
          <a:spcPct val="0"/>
        </a:spcAft>
        <a:buChar char="–"/>
        <a:defRPr sz="2000">
          <a:solidFill>
            <a:srgbClr val="595959"/>
          </a:solidFill>
          <a:latin typeface="+mn-lt"/>
        </a:defRPr>
      </a:lvl2pPr>
      <a:lvl3pPr marL="1143000" indent="-228600" algn="l" rtl="0" eaLnBrk="0" fontAlgn="base" hangingPunct="0">
        <a:spcBef>
          <a:spcPct val="20000"/>
        </a:spcBef>
        <a:spcAft>
          <a:spcPct val="0"/>
        </a:spcAft>
        <a:buChar char="•"/>
        <a:defRPr sz="1800">
          <a:solidFill>
            <a:srgbClr val="595959"/>
          </a:solidFill>
          <a:latin typeface="+mn-lt"/>
        </a:defRPr>
      </a:lvl3pPr>
      <a:lvl4pPr marL="1600200" indent="-228600" algn="l" rtl="0" eaLnBrk="0" fontAlgn="base" hangingPunct="0">
        <a:spcBef>
          <a:spcPct val="20000"/>
        </a:spcBef>
        <a:spcAft>
          <a:spcPct val="0"/>
        </a:spcAft>
        <a:buChar char="–"/>
        <a:defRPr sz="1600">
          <a:solidFill>
            <a:srgbClr val="595959"/>
          </a:solidFill>
          <a:latin typeface="+mn-lt"/>
        </a:defRPr>
      </a:lvl4pPr>
      <a:lvl5pPr marL="2057400" indent="-228600" algn="l" rtl="0" eaLnBrk="0" fontAlgn="base" hangingPunct="0">
        <a:spcBef>
          <a:spcPct val="20000"/>
        </a:spcBef>
        <a:spcAft>
          <a:spcPct val="0"/>
        </a:spcAft>
        <a:buFont typeface="Wingdings" pitchFamily="2" charset="2"/>
        <a:buChar char=""/>
        <a:defRPr sz="1200">
          <a:solidFill>
            <a:srgbClr val="595959"/>
          </a:solidFill>
          <a:latin typeface="+mn-lt"/>
        </a:defRPr>
      </a:lvl5pPr>
      <a:lvl6pPr marL="2514600" indent="-228600" algn="l" rtl="0" eaLnBrk="1" fontAlgn="base" hangingPunct="1">
        <a:spcBef>
          <a:spcPct val="20000"/>
        </a:spcBef>
        <a:spcAft>
          <a:spcPct val="0"/>
        </a:spcAft>
        <a:buFont typeface="Wingdings" pitchFamily="2" charset="2"/>
        <a:buChar char=""/>
        <a:defRPr sz="14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14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14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9.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24.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4" descr="HW-PPT-back-icons.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6386" name="Rectangle 3"/>
          <p:cNvSpPr>
            <a:spLocks noGrp="1" noChangeArrowheads="1"/>
          </p:cNvSpPr>
          <p:nvPr>
            <p:ph type="subTitle" idx="1"/>
          </p:nvPr>
        </p:nvSpPr>
        <p:spPr>
          <a:xfrm>
            <a:off x="1371600" y="5705475"/>
            <a:ext cx="6400800" cy="1019176"/>
          </a:xfrm>
        </p:spPr>
        <p:txBody>
          <a:bodyPr/>
          <a:lstStyle/>
          <a:p>
            <a:r>
              <a:rPr lang="en-US" b="1" dirty="0" smtClean="0">
                <a:solidFill>
                  <a:schemeClr val="bg1"/>
                </a:solidFill>
              </a:rPr>
              <a:t>September 2011</a:t>
            </a:r>
          </a:p>
          <a:p>
            <a:r>
              <a:rPr lang="en-US" sz="1800" dirty="0" smtClean="0">
                <a:solidFill>
                  <a:schemeClr val="tx1"/>
                </a:solidFill>
              </a:rPr>
              <a:t>Mitchell Joe</a:t>
            </a:r>
          </a:p>
        </p:txBody>
      </p:sp>
      <p:sp>
        <p:nvSpPr>
          <p:cNvPr id="16387" name="Rectangle 2"/>
          <p:cNvSpPr>
            <a:spLocks noGrp="1" noChangeArrowheads="1"/>
          </p:cNvSpPr>
          <p:nvPr>
            <p:ph type="ctrTitle"/>
          </p:nvPr>
        </p:nvSpPr>
        <p:spPr>
          <a:xfrm>
            <a:off x="0" y="2571750"/>
            <a:ext cx="9144000" cy="869950"/>
          </a:xfrm>
        </p:spPr>
        <p:txBody>
          <a:bodyPr/>
          <a:lstStyle/>
          <a:p>
            <a:r>
              <a:rPr lang="en-US" sz="3200" dirty="0" smtClean="0"/>
              <a:t>Transparent Opacity</a:t>
            </a:r>
            <a:endParaRPr lang="en-US" sz="1600" b="0"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153988"/>
            <a:ext cx="8223250" cy="487362"/>
          </a:xfrm>
        </p:spPr>
        <p:txBody>
          <a:bodyPr/>
          <a:lstStyle/>
          <a:p>
            <a:pPr algn="l"/>
            <a:r>
              <a:rPr lang="en-US" dirty="0" smtClean="0"/>
              <a:t>IM Chat</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4438650" y="933007"/>
            <a:ext cx="4318000" cy="2918703"/>
          </a:xfrm>
          <a:prstGeom prst="rect">
            <a:avLst/>
          </a:prstGeom>
          <a:noFill/>
          <a:ln w="9525">
            <a:noFill/>
            <a:miter lim="800000"/>
            <a:headEnd/>
            <a:tailEnd/>
          </a:ln>
        </p:spPr>
      </p:pic>
      <p:sp>
        <p:nvSpPr>
          <p:cNvPr id="5" name="TextBox 4"/>
          <p:cNvSpPr txBox="1"/>
          <p:nvPr/>
        </p:nvSpPr>
        <p:spPr>
          <a:xfrm>
            <a:off x="514350" y="819150"/>
            <a:ext cx="3971925" cy="3046988"/>
          </a:xfrm>
          <a:prstGeom prst="rect">
            <a:avLst/>
          </a:prstGeom>
          <a:noFill/>
        </p:spPr>
        <p:txBody>
          <a:bodyPr wrap="square" rtlCol="0">
            <a:spAutoFit/>
          </a:bodyPr>
          <a:lstStyle/>
          <a:p>
            <a:r>
              <a:rPr lang="en-US" sz="1600" dirty="0" smtClean="0">
                <a:solidFill>
                  <a:schemeClr val="tx2">
                    <a:lumMod val="65000"/>
                    <a:lumOff val="35000"/>
                  </a:schemeClr>
                </a:solidFill>
              </a:rPr>
              <a:t>Links to chat appear throughout the booking path.</a:t>
            </a:r>
          </a:p>
          <a:p>
            <a:endParaRPr lang="en-US" sz="1600" dirty="0" smtClean="0">
              <a:solidFill>
                <a:schemeClr val="tx2">
                  <a:lumMod val="65000"/>
                  <a:lumOff val="35000"/>
                </a:schemeClr>
              </a:solidFill>
            </a:endParaRPr>
          </a:p>
          <a:p>
            <a:r>
              <a:rPr lang="en-US" sz="1600" dirty="0" smtClean="0">
                <a:solidFill>
                  <a:schemeClr val="tx2">
                    <a:lumMod val="65000"/>
                    <a:lumOff val="35000"/>
                  </a:schemeClr>
                </a:solidFill>
              </a:rPr>
              <a:t>If you are inactive for long enough during the Review Details page, then a window prompting you to chat pops up.</a:t>
            </a:r>
          </a:p>
          <a:p>
            <a:endParaRPr lang="en-US" sz="1600" dirty="0" smtClean="0">
              <a:solidFill>
                <a:schemeClr val="tx2">
                  <a:lumMod val="65000"/>
                  <a:lumOff val="35000"/>
                </a:schemeClr>
              </a:solidFill>
            </a:endParaRPr>
          </a:p>
          <a:p>
            <a:r>
              <a:rPr lang="en-US" sz="1600" dirty="0" smtClean="0">
                <a:solidFill>
                  <a:schemeClr val="tx2">
                    <a:lumMod val="65000"/>
                    <a:lumOff val="35000"/>
                  </a:schemeClr>
                </a:solidFill>
              </a:rPr>
              <a:t>This is a nice proactive way to answer any questions about the product that the user may have. </a:t>
            </a:r>
          </a:p>
          <a:p>
            <a:endParaRPr lang="en-US" sz="1600" dirty="0" smtClean="0">
              <a:solidFill>
                <a:schemeClr val="tx2">
                  <a:lumMod val="65000"/>
                  <a:lumOff val="35000"/>
                </a:schemeClr>
              </a:solidFill>
            </a:endParaRPr>
          </a:p>
          <a:p>
            <a:r>
              <a:rPr lang="en-US" sz="1600" dirty="0" smtClean="0">
                <a:solidFill>
                  <a:schemeClr val="tx2">
                    <a:lumMod val="65000"/>
                    <a:lumOff val="35000"/>
                  </a:schemeClr>
                </a:solidFill>
              </a:rPr>
              <a:t>It’s also more personal. </a:t>
            </a:r>
            <a:endParaRPr lang="en-US" sz="1600" dirty="0">
              <a:solidFill>
                <a:schemeClr val="tx2">
                  <a:lumMod val="65000"/>
                  <a:lumOff val="3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153988"/>
            <a:ext cx="8223250" cy="487362"/>
          </a:xfrm>
        </p:spPr>
        <p:txBody>
          <a:bodyPr/>
          <a:lstStyle/>
          <a:p>
            <a:pPr algn="l"/>
            <a:r>
              <a:rPr lang="en-US" dirty="0" smtClean="0"/>
              <a:t>TV</a:t>
            </a:r>
            <a:endParaRPr lang="en-US" dirty="0"/>
          </a:p>
        </p:txBody>
      </p:sp>
      <p:pic>
        <p:nvPicPr>
          <p:cNvPr id="6150" name="Picture 6"/>
          <p:cNvPicPr>
            <a:picLocks noChangeAspect="1" noChangeArrowheads="1"/>
          </p:cNvPicPr>
          <p:nvPr/>
        </p:nvPicPr>
        <p:blipFill>
          <a:blip r:embed="rId2" cstate="print"/>
          <a:srcRect/>
          <a:stretch>
            <a:fillRect/>
          </a:stretch>
        </p:blipFill>
        <p:spPr bwMode="auto">
          <a:xfrm>
            <a:off x="4338638" y="1262063"/>
            <a:ext cx="4010025" cy="4333875"/>
          </a:xfrm>
          <a:prstGeom prst="rect">
            <a:avLst/>
          </a:prstGeom>
          <a:noFill/>
          <a:ln w="9525">
            <a:noFill/>
            <a:miter lim="800000"/>
            <a:headEnd/>
            <a:tailEnd/>
          </a:ln>
        </p:spPr>
      </p:pic>
      <p:pic>
        <p:nvPicPr>
          <p:cNvPr id="6149" name="Picture 5"/>
          <p:cNvPicPr>
            <a:picLocks noChangeAspect="1" noChangeArrowheads="1"/>
          </p:cNvPicPr>
          <p:nvPr/>
        </p:nvPicPr>
        <p:blipFill>
          <a:blip r:embed="rId3" cstate="print"/>
          <a:srcRect/>
          <a:stretch>
            <a:fillRect/>
          </a:stretch>
        </p:blipFill>
        <p:spPr bwMode="auto">
          <a:xfrm>
            <a:off x="4648200" y="3409950"/>
            <a:ext cx="2524125" cy="1543049"/>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619626" y="2976564"/>
            <a:ext cx="2552700" cy="444299"/>
          </a:xfrm>
          <a:prstGeom prst="rect">
            <a:avLst/>
          </a:prstGeom>
          <a:noFill/>
          <a:ln w="9525">
            <a:noFill/>
            <a:miter lim="800000"/>
            <a:headEnd/>
            <a:tailEnd/>
          </a:ln>
        </p:spPr>
      </p:pic>
      <p:sp>
        <p:nvSpPr>
          <p:cNvPr id="8" name="TextBox 7"/>
          <p:cNvSpPr txBox="1"/>
          <p:nvPr/>
        </p:nvSpPr>
        <p:spPr>
          <a:xfrm>
            <a:off x="514350" y="819150"/>
            <a:ext cx="3400425" cy="830997"/>
          </a:xfrm>
          <a:prstGeom prst="rect">
            <a:avLst/>
          </a:prstGeom>
          <a:noFill/>
        </p:spPr>
        <p:txBody>
          <a:bodyPr wrap="square" rtlCol="0">
            <a:spAutoFit/>
          </a:bodyPr>
          <a:lstStyle/>
          <a:p>
            <a:r>
              <a:rPr lang="en-US" sz="1600" dirty="0" smtClean="0">
                <a:solidFill>
                  <a:schemeClr val="tx2">
                    <a:lumMod val="65000"/>
                    <a:lumOff val="35000"/>
                  </a:schemeClr>
                </a:solidFill>
              </a:rPr>
              <a:t>Priceline’s website leads with retail but its TV ads are all about opaque education.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153988"/>
            <a:ext cx="8223250" cy="487362"/>
          </a:xfrm>
        </p:spPr>
        <p:txBody>
          <a:bodyPr/>
          <a:lstStyle/>
          <a:p>
            <a:pPr algn="l"/>
            <a:r>
              <a:rPr lang="en-US" dirty="0" smtClean="0"/>
              <a:t>Placed Next to Retail Products</a:t>
            </a:r>
            <a:endParaRPr lang="en-US" dirty="0"/>
          </a:p>
        </p:txBody>
      </p:sp>
      <p:sp>
        <p:nvSpPr>
          <p:cNvPr id="5" name="TextBox 4"/>
          <p:cNvSpPr txBox="1"/>
          <p:nvPr/>
        </p:nvSpPr>
        <p:spPr>
          <a:xfrm>
            <a:off x="514350" y="819150"/>
            <a:ext cx="7867650" cy="830997"/>
          </a:xfrm>
          <a:prstGeom prst="rect">
            <a:avLst/>
          </a:prstGeom>
          <a:noFill/>
        </p:spPr>
        <p:txBody>
          <a:bodyPr wrap="square" rtlCol="0">
            <a:spAutoFit/>
          </a:bodyPr>
          <a:lstStyle/>
          <a:p>
            <a:r>
              <a:rPr lang="en-US" sz="1600" dirty="0" smtClean="0">
                <a:solidFill>
                  <a:schemeClr val="tx2">
                    <a:lumMod val="65000"/>
                    <a:lumOff val="35000"/>
                  </a:schemeClr>
                </a:solidFill>
              </a:rPr>
              <a:t>Expedia and Travelocity place their opaque result next to a retail result, which then leads to a page full of opaque results. Here’s Expedia:</a:t>
            </a:r>
          </a:p>
          <a:p>
            <a:endParaRPr lang="en-US" sz="1600" dirty="0" smtClean="0">
              <a:solidFill>
                <a:schemeClr val="tx2">
                  <a:lumMod val="65000"/>
                  <a:lumOff val="35000"/>
                </a:schemeClr>
              </a:solidFill>
            </a:endParaRPr>
          </a:p>
        </p:txBody>
      </p:sp>
      <p:pic>
        <p:nvPicPr>
          <p:cNvPr id="1026" name="Picture 2"/>
          <p:cNvPicPr>
            <a:picLocks noChangeAspect="1" noChangeArrowheads="1"/>
          </p:cNvPicPr>
          <p:nvPr/>
        </p:nvPicPr>
        <p:blipFill>
          <a:blip r:embed="rId2" cstate="print"/>
          <a:srcRect/>
          <a:stretch>
            <a:fillRect/>
          </a:stretch>
        </p:blipFill>
        <p:spPr bwMode="auto">
          <a:xfrm>
            <a:off x="60381" y="1514475"/>
            <a:ext cx="8561669" cy="479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153988"/>
            <a:ext cx="8223250" cy="487362"/>
          </a:xfrm>
        </p:spPr>
        <p:txBody>
          <a:bodyPr/>
          <a:lstStyle/>
          <a:p>
            <a:pPr algn="l"/>
            <a:r>
              <a:rPr lang="en-US" dirty="0" smtClean="0"/>
              <a:t>Placed Next to Retail Products</a:t>
            </a:r>
            <a:endParaRPr lang="en-US" dirty="0"/>
          </a:p>
        </p:txBody>
      </p:sp>
      <p:pic>
        <p:nvPicPr>
          <p:cNvPr id="4099" name="Picture 3"/>
          <p:cNvPicPr>
            <a:picLocks noChangeAspect="1" noChangeArrowheads="1"/>
          </p:cNvPicPr>
          <p:nvPr/>
        </p:nvPicPr>
        <p:blipFill>
          <a:blip r:embed="rId2" cstate="print"/>
          <a:srcRect/>
          <a:stretch>
            <a:fillRect/>
          </a:stretch>
        </p:blipFill>
        <p:spPr bwMode="auto">
          <a:xfrm>
            <a:off x="200026" y="1341515"/>
            <a:ext cx="8496300" cy="4683048"/>
          </a:xfrm>
          <a:prstGeom prst="rect">
            <a:avLst/>
          </a:prstGeom>
          <a:noFill/>
          <a:ln w="9525">
            <a:noFill/>
            <a:miter lim="800000"/>
            <a:headEnd/>
            <a:tailEnd/>
          </a:ln>
        </p:spPr>
      </p:pic>
      <p:sp>
        <p:nvSpPr>
          <p:cNvPr id="6" name="TextBox 5"/>
          <p:cNvSpPr txBox="1"/>
          <p:nvPr/>
        </p:nvSpPr>
        <p:spPr>
          <a:xfrm>
            <a:off x="514350" y="819150"/>
            <a:ext cx="8220075" cy="584775"/>
          </a:xfrm>
          <a:prstGeom prst="rect">
            <a:avLst/>
          </a:prstGeom>
          <a:noFill/>
        </p:spPr>
        <p:txBody>
          <a:bodyPr wrap="square" rtlCol="0">
            <a:spAutoFit/>
          </a:bodyPr>
          <a:lstStyle/>
          <a:p>
            <a:r>
              <a:rPr lang="en-US" sz="1600" dirty="0" smtClean="0">
                <a:solidFill>
                  <a:schemeClr val="tx2">
                    <a:lumMod val="65000"/>
                    <a:lumOff val="35000"/>
                  </a:schemeClr>
                </a:solidFill>
              </a:rPr>
              <a:t>Here’s Travelocity:</a:t>
            </a:r>
          </a:p>
          <a:p>
            <a:endParaRPr lang="en-US" sz="1600" dirty="0" smtClean="0">
              <a:solidFill>
                <a:schemeClr val="tx2">
                  <a:lumMod val="65000"/>
                  <a:lumOff val="3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153988"/>
            <a:ext cx="8223250" cy="487362"/>
          </a:xfrm>
        </p:spPr>
        <p:txBody>
          <a:bodyPr/>
          <a:lstStyle/>
          <a:p>
            <a:pPr algn="l"/>
            <a:r>
              <a:rPr lang="en-US" dirty="0" smtClean="0"/>
              <a:t>Visual Communication</a:t>
            </a:r>
            <a:endParaRPr lang="en-US" dirty="0"/>
          </a:p>
        </p:txBody>
      </p:sp>
      <p:sp>
        <p:nvSpPr>
          <p:cNvPr id="18" name="TextBox 17"/>
          <p:cNvSpPr txBox="1"/>
          <p:nvPr/>
        </p:nvSpPr>
        <p:spPr>
          <a:xfrm>
            <a:off x="561976" y="838199"/>
            <a:ext cx="3000374" cy="2554545"/>
          </a:xfrm>
          <a:prstGeom prst="rect">
            <a:avLst/>
          </a:prstGeom>
          <a:noFill/>
        </p:spPr>
        <p:txBody>
          <a:bodyPr wrap="square" rtlCol="0">
            <a:spAutoFit/>
          </a:bodyPr>
          <a:lstStyle/>
          <a:p>
            <a:r>
              <a:rPr lang="en-US" sz="1600" dirty="0" smtClean="0">
                <a:solidFill>
                  <a:schemeClr val="tx2">
                    <a:lumMod val="65000"/>
                    <a:lumOff val="35000"/>
                  </a:schemeClr>
                </a:solidFill>
              </a:rPr>
              <a:t>Opaque products should look similar to but different from retail products. </a:t>
            </a:r>
          </a:p>
          <a:p>
            <a:endParaRPr lang="en-US" sz="1600" dirty="0" smtClean="0">
              <a:solidFill>
                <a:schemeClr val="tx2">
                  <a:lumMod val="65000"/>
                  <a:lumOff val="35000"/>
                </a:schemeClr>
              </a:solidFill>
            </a:endParaRPr>
          </a:p>
          <a:p>
            <a:pPr>
              <a:buFont typeface="Arial" pitchFamily="34" charset="0"/>
              <a:buChar char="•"/>
            </a:pPr>
            <a:r>
              <a:rPr lang="en-US" sz="1600" dirty="0" smtClean="0">
                <a:solidFill>
                  <a:schemeClr val="tx2">
                    <a:lumMod val="65000"/>
                    <a:lumOff val="35000"/>
                  </a:schemeClr>
                </a:solidFill>
              </a:rPr>
              <a:t> Replace the retail photo with an opaque placeholder.</a:t>
            </a:r>
          </a:p>
          <a:p>
            <a:endParaRPr lang="en-US" sz="1600" dirty="0" smtClean="0">
              <a:solidFill>
                <a:schemeClr val="tx2">
                  <a:lumMod val="65000"/>
                  <a:lumOff val="35000"/>
                </a:schemeClr>
              </a:solidFill>
            </a:endParaRPr>
          </a:p>
          <a:p>
            <a:pPr>
              <a:buFont typeface="Arial" pitchFamily="34" charset="0"/>
              <a:buChar char="•"/>
            </a:pPr>
            <a:r>
              <a:rPr lang="en-US" sz="1600" dirty="0" smtClean="0">
                <a:solidFill>
                  <a:schemeClr val="tx2">
                    <a:lumMod val="65000"/>
                    <a:lumOff val="35000"/>
                  </a:schemeClr>
                </a:solidFill>
              </a:rPr>
              <a:t> Use drastically different words.</a:t>
            </a:r>
          </a:p>
          <a:p>
            <a:endParaRPr lang="en-US" sz="1600" dirty="0" smtClean="0">
              <a:solidFill>
                <a:schemeClr val="tx2">
                  <a:lumMod val="65000"/>
                  <a:lumOff val="35000"/>
                </a:schemeClr>
              </a:solidFill>
            </a:endParaRPr>
          </a:p>
        </p:txBody>
      </p:sp>
      <p:pic>
        <p:nvPicPr>
          <p:cNvPr id="21" name="Picture 2"/>
          <p:cNvPicPr>
            <a:picLocks noChangeAspect="1" noChangeArrowheads="1"/>
          </p:cNvPicPr>
          <p:nvPr/>
        </p:nvPicPr>
        <p:blipFill>
          <a:blip r:embed="rId2" cstate="print"/>
          <a:srcRect/>
          <a:stretch>
            <a:fillRect/>
          </a:stretch>
        </p:blipFill>
        <p:spPr bwMode="auto">
          <a:xfrm>
            <a:off x="4362450" y="5397825"/>
            <a:ext cx="4381197" cy="1005153"/>
          </a:xfrm>
          <a:prstGeom prst="rect">
            <a:avLst/>
          </a:prstGeom>
          <a:noFill/>
          <a:ln w="9525">
            <a:noFill/>
            <a:miter lim="800000"/>
            <a:headEnd/>
            <a:tailEnd/>
          </a:ln>
        </p:spPr>
      </p:pic>
      <p:pic>
        <p:nvPicPr>
          <p:cNvPr id="22" name="Picture 3"/>
          <p:cNvPicPr>
            <a:picLocks noChangeAspect="1" noChangeArrowheads="1"/>
          </p:cNvPicPr>
          <p:nvPr/>
        </p:nvPicPr>
        <p:blipFill>
          <a:blip r:embed="rId3" cstate="print"/>
          <a:srcRect/>
          <a:stretch>
            <a:fillRect/>
          </a:stretch>
        </p:blipFill>
        <p:spPr bwMode="auto">
          <a:xfrm>
            <a:off x="4352925" y="4501907"/>
            <a:ext cx="4381197" cy="919346"/>
          </a:xfrm>
          <a:prstGeom prst="rect">
            <a:avLst/>
          </a:prstGeom>
          <a:noFill/>
          <a:ln w="9525">
            <a:noFill/>
            <a:miter lim="800000"/>
            <a:headEnd/>
            <a:tailEnd/>
          </a:ln>
        </p:spPr>
      </p:pic>
      <p:pic>
        <p:nvPicPr>
          <p:cNvPr id="23" name="Picture 5"/>
          <p:cNvPicPr>
            <a:picLocks noChangeAspect="1" noChangeArrowheads="1"/>
          </p:cNvPicPr>
          <p:nvPr/>
        </p:nvPicPr>
        <p:blipFill>
          <a:blip r:embed="rId4" cstate="print"/>
          <a:srcRect/>
          <a:stretch>
            <a:fillRect/>
          </a:stretch>
        </p:blipFill>
        <p:spPr bwMode="auto">
          <a:xfrm>
            <a:off x="3594022" y="1750349"/>
            <a:ext cx="4379061" cy="763276"/>
          </a:xfrm>
          <a:prstGeom prst="rect">
            <a:avLst/>
          </a:prstGeom>
          <a:noFill/>
          <a:ln w="9525">
            <a:noFill/>
            <a:miter lim="800000"/>
            <a:headEnd/>
            <a:tailEnd/>
          </a:ln>
        </p:spPr>
      </p:pic>
      <p:pic>
        <p:nvPicPr>
          <p:cNvPr id="24" name="Picture 6"/>
          <p:cNvPicPr>
            <a:picLocks noChangeAspect="1" noChangeArrowheads="1"/>
          </p:cNvPicPr>
          <p:nvPr/>
        </p:nvPicPr>
        <p:blipFill>
          <a:blip r:embed="rId5" cstate="print"/>
          <a:srcRect/>
          <a:stretch>
            <a:fillRect/>
          </a:stretch>
        </p:blipFill>
        <p:spPr bwMode="auto">
          <a:xfrm>
            <a:off x="3612725" y="822247"/>
            <a:ext cx="4367319" cy="904190"/>
          </a:xfrm>
          <a:prstGeom prst="rect">
            <a:avLst/>
          </a:prstGeom>
          <a:noFill/>
          <a:ln w="9525">
            <a:noFill/>
            <a:miter lim="800000"/>
            <a:headEnd/>
            <a:tailEnd/>
          </a:ln>
        </p:spPr>
      </p:pic>
      <p:pic>
        <p:nvPicPr>
          <p:cNvPr id="25" name="Picture 7"/>
          <p:cNvPicPr>
            <a:picLocks noChangeAspect="1" noChangeArrowheads="1"/>
          </p:cNvPicPr>
          <p:nvPr/>
        </p:nvPicPr>
        <p:blipFill>
          <a:blip r:embed="rId6" cstate="print"/>
          <a:srcRect/>
          <a:stretch>
            <a:fillRect/>
          </a:stretch>
        </p:blipFill>
        <p:spPr bwMode="auto">
          <a:xfrm>
            <a:off x="4000500" y="3497181"/>
            <a:ext cx="4370901" cy="946950"/>
          </a:xfrm>
          <a:prstGeom prst="rect">
            <a:avLst/>
          </a:prstGeom>
          <a:noFill/>
          <a:ln w="9525">
            <a:noFill/>
            <a:miter lim="800000"/>
            <a:headEnd/>
            <a:tailEnd/>
          </a:ln>
        </p:spPr>
      </p:pic>
      <p:pic>
        <p:nvPicPr>
          <p:cNvPr id="26" name="Picture 8"/>
          <p:cNvPicPr>
            <a:picLocks noChangeAspect="1" noChangeArrowheads="1"/>
          </p:cNvPicPr>
          <p:nvPr/>
        </p:nvPicPr>
        <p:blipFill>
          <a:blip r:embed="rId7" cstate="print"/>
          <a:srcRect/>
          <a:stretch>
            <a:fillRect/>
          </a:stretch>
        </p:blipFill>
        <p:spPr bwMode="auto">
          <a:xfrm>
            <a:off x="3995903" y="2580777"/>
            <a:ext cx="4376572" cy="90725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1+#ppt_w/2"/>
                                          </p:val>
                                        </p:tav>
                                        <p:tav tm="100000">
                                          <p:val>
                                            <p:strVal val="#ppt_x"/>
                                          </p:val>
                                        </p:tav>
                                      </p:tavLst>
                                    </p:anim>
                                    <p:anim calcmode="lin" valueType="num">
                                      <p:cBhvr additive="base">
                                        <p:cTn id="2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153988"/>
            <a:ext cx="8223250" cy="487362"/>
          </a:xfrm>
        </p:spPr>
        <p:txBody>
          <a:bodyPr/>
          <a:lstStyle/>
          <a:p>
            <a:pPr algn="l"/>
            <a:r>
              <a:rPr lang="en-US" dirty="0" smtClean="0"/>
              <a:t>Photo Placeholder</a:t>
            </a:r>
            <a:endParaRPr lang="en-US" dirty="0"/>
          </a:p>
        </p:txBody>
      </p:sp>
      <p:sp>
        <p:nvSpPr>
          <p:cNvPr id="5" name="TextBox 4"/>
          <p:cNvSpPr txBox="1"/>
          <p:nvPr/>
        </p:nvSpPr>
        <p:spPr>
          <a:xfrm>
            <a:off x="514350" y="819150"/>
            <a:ext cx="4371975" cy="2308324"/>
          </a:xfrm>
          <a:prstGeom prst="rect">
            <a:avLst/>
          </a:prstGeom>
          <a:noFill/>
        </p:spPr>
        <p:txBody>
          <a:bodyPr wrap="square" rtlCol="0">
            <a:spAutoFit/>
          </a:bodyPr>
          <a:lstStyle/>
          <a:p>
            <a:r>
              <a:rPr lang="en-US" sz="1600" dirty="0" err="1" smtClean="0">
                <a:solidFill>
                  <a:schemeClr val="tx2">
                    <a:lumMod val="65000"/>
                    <a:lumOff val="35000"/>
                  </a:schemeClr>
                </a:solidFill>
              </a:rPr>
              <a:t>Expedia’s</a:t>
            </a:r>
            <a:r>
              <a:rPr lang="en-US" sz="1600" dirty="0" smtClean="0">
                <a:solidFill>
                  <a:schemeClr val="tx2">
                    <a:lumMod val="65000"/>
                    <a:lumOff val="35000"/>
                  </a:schemeClr>
                </a:solidFill>
              </a:rPr>
              <a:t> placeholder conveys opacity well with the question mark symbol.</a:t>
            </a:r>
          </a:p>
          <a:p>
            <a:endParaRPr lang="en-US" sz="1600" dirty="0" smtClean="0">
              <a:solidFill>
                <a:schemeClr val="tx2">
                  <a:lumMod val="65000"/>
                  <a:lumOff val="35000"/>
                </a:schemeClr>
              </a:solidFill>
            </a:endParaRPr>
          </a:p>
          <a:p>
            <a:r>
              <a:rPr lang="en-US" sz="1600" dirty="0" smtClean="0">
                <a:solidFill>
                  <a:schemeClr val="tx2">
                    <a:lumMod val="65000"/>
                    <a:lumOff val="35000"/>
                  </a:schemeClr>
                </a:solidFill>
              </a:rPr>
              <a:t>Travelocity’s placeholder conveys opacity using the words “Top Secret Hotels” and also through the gnome’s eyes, which are covered by cucumbers so it is blind to the identity of the hotel, in a very relaxed “I’m at a spa” sort of way. </a:t>
            </a:r>
            <a:endParaRPr lang="en-US" sz="1600" dirty="0">
              <a:solidFill>
                <a:schemeClr val="tx2">
                  <a:lumMod val="65000"/>
                  <a:lumOff val="35000"/>
                </a:schemeClr>
              </a:solidFill>
            </a:endParaRPr>
          </a:p>
        </p:txBody>
      </p:sp>
      <p:pic>
        <p:nvPicPr>
          <p:cNvPr id="3074" name="Picture 2"/>
          <p:cNvPicPr>
            <a:picLocks noChangeAspect="1" noChangeArrowheads="1"/>
          </p:cNvPicPr>
          <p:nvPr/>
        </p:nvPicPr>
        <p:blipFill>
          <a:blip r:embed="rId2" cstate="print"/>
          <a:srcRect/>
          <a:stretch>
            <a:fillRect/>
          </a:stretch>
        </p:blipFill>
        <p:spPr bwMode="auto">
          <a:xfrm>
            <a:off x="5772150" y="833438"/>
            <a:ext cx="552450" cy="619125"/>
          </a:xfrm>
          <a:prstGeom prst="rect">
            <a:avLst/>
          </a:prstGeom>
          <a:noFill/>
          <a:ln w="9525">
            <a:noFill/>
            <a:miter lim="800000"/>
            <a:headEnd/>
            <a:tailEnd/>
          </a:ln>
        </p:spPr>
      </p:pic>
      <p:pic>
        <p:nvPicPr>
          <p:cNvPr id="6" name="Picture 5"/>
          <p:cNvPicPr>
            <a:picLocks noChangeAspect="1" noChangeArrowheads="1"/>
          </p:cNvPicPr>
          <p:nvPr/>
        </p:nvPicPr>
        <p:blipFill>
          <a:blip r:embed="rId3" cstate="print"/>
          <a:srcRect/>
          <a:stretch>
            <a:fillRect/>
          </a:stretch>
        </p:blipFill>
        <p:spPr bwMode="auto">
          <a:xfrm>
            <a:off x="582433" y="3516223"/>
            <a:ext cx="6657750" cy="1160455"/>
          </a:xfrm>
          <a:prstGeom prst="rect">
            <a:avLst/>
          </a:prstGeom>
          <a:noFill/>
          <a:ln w="9525">
            <a:noFill/>
            <a:miter lim="800000"/>
            <a:headEnd/>
            <a:tailEnd/>
          </a:ln>
        </p:spPr>
      </p:pic>
      <p:pic>
        <p:nvPicPr>
          <p:cNvPr id="8" name="Picture 7"/>
          <p:cNvPicPr>
            <a:picLocks noChangeAspect="1" noChangeArrowheads="1"/>
          </p:cNvPicPr>
          <p:nvPr/>
        </p:nvPicPr>
        <p:blipFill>
          <a:blip r:embed="rId4" cstate="print"/>
          <a:srcRect/>
          <a:stretch>
            <a:fillRect/>
          </a:stretch>
        </p:blipFill>
        <p:spPr bwMode="auto">
          <a:xfrm>
            <a:off x="574604" y="4875369"/>
            <a:ext cx="6645346" cy="1439706"/>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5434013" y="1719263"/>
            <a:ext cx="1247775" cy="94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525866" y="3673919"/>
            <a:ext cx="4903384" cy="2403032"/>
          </a:xfrm>
          <a:prstGeom prst="rect">
            <a:avLst/>
          </a:prstGeom>
          <a:noFill/>
          <a:ln w="9525">
            <a:solidFill>
              <a:schemeClr val="bg2"/>
            </a:solidFill>
            <a:miter lim="800000"/>
            <a:headEnd/>
            <a:tailEnd/>
          </a:ln>
        </p:spPr>
      </p:pic>
      <p:sp>
        <p:nvSpPr>
          <p:cNvPr id="2" name="Title 1"/>
          <p:cNvSpPr>
            <a:spLocks noGrp="1"/>
          </p:cNvSpPr>
          <p:nvPr>
            <p:ph type="title"/>
          </p:nvPr>
        </p:nvSpPr>
        <p:spPr>
          <a:xfrm>
            <a:off x="520700" y="153988"/>
            <a:ext cx="8223250" cy="487362"/>
          </a:xfrm>
        </p:spPr>
        <p:txBody>
          <a:bodyPr/>
          <a:lstStyle/>
          <a:p>
            <a:pPr algn="l"/>
            <a:r>
              <a:rPr lang="en-US" dirty="0" smtClean="0"/>
              <a:t>Help Links on User’s Path</a:t>
            </a:r>
            <a:endParaRPr lang="en-US" dirty="0"/>
          </a:p>
        </p:txBody>
      </p:sp>
      <p:pic>
        <p:nvPicPr>
          <p:cNvPr id="5123" name="Picture 3"/>
          <p:cNvPicPr>
            <a:picLocks noChangeAspect="1" noChangeArrowheads="1"/>
          </p:cNvPicPr>
          <p:nvPr/>
        </p:nvPicPr>
        <p:blipFill>
          <a:blip r:embed="rId3" cstate="print"/>
          <a:srcRect/>
          <a:stretch>
            <a:fillRect/>
          </a:stretch>
        </p:blipFill>
        <p:spPr bwMode="auto">
          <a:xfrm>
            <a:off x="528638" y="862014"/>
            <a:ext cx="4307773" cy="2633662"/>
          </a:xfrm>
          <a:prstGeom prst="rect">
            <a:avLst/>
          </a:prstGeom>
          <a:noFill/>
          <a:ln w="9525">
            <a:noFill/>
            <a:miter lim="800000"/>
            <a:headEnd/>
            <a:tailEnd/>
          </a:ln>
        </p:spPr>
      </p:pic>
      <p:cxnSp>
        <p:nvCxnSpPr>
          <p:cNvPr id="7" name="Straight Arrow Connector 6"/>
          <p:cNvCxnSpPr>
            <a:stCxn id="15" idx="3"/>
          </p:cNvCxnSpPr>
          <p:nvPr/>
        </p:nvCxnSpPr>
        <p:spPr>
          <a:xfrm flipV="1">
            <a:off x="3829050" y="1971675"/>
            <a:ext cx="1695450" cy="13096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343275" y="3190875"/>
            <a:ext cx="485775" cy="1809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209675" y="4619626"/>
            <a:ext cx="1009650" cy="1809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p:cNvPicPr>
            <a:picLocks noChangeAspect="1" noChangeArrowheads="1"/>
          </p:cNvPicPr>
          <p:nvPr/>
        </p:nvPicPr>
        <p:blipFill>
          <a:blip r:embed="rId4" cstate="print"/>
          <a:srcRect/>
          <a:stretch>
            <a:fillRect/>
          </a:stretch>
        </p:blipFill>
        <p:spPr bwMode="auto">
          <a:xfrm>
            <a:off x="5562600" y="3650887"/>
            <a:ext cx="3333927" cy="2416538"/>
          </a:xfrm>
          <a:prstGeom prst="rect">
            <a:avLst/>
          </a:prstGeom>
          <a:noFill/>
          <a:ln w="9525">
            <a:solidFill>
              <a:schemeClr val="bg2"/>
            </a:solidFill>
            <a:miter lim="800000"/>
            <a:headEnd/>
            <a:tailEnd/>
          </a:ln>
        </p:spPr>
      </p:pic>
      <p:cxnSp>
        <p:nvCxnSpPr>
          <p:cNvPr id="12" name="Straight Arrow Connector 11"/>
          <p:cNvCxnSpPr/>
          <p:nvPr/>
        </p:nvCxnSpPr>
        <p:spPr>
          <a:xfrm>
            <a:off x="2228850" y="4705350"/>
            <a:ext cx="4029075" cy="152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2"/>
          <p:cNvPicPr>
            <a:picLocks noChangeAspect="1" noChangeArrowheads="1"/>
          </p:cNvPicPr>
          <p:nvPr/>
        </p:nvPicPr>
        <p:blipFill>
          <a:blip r:embed="rId5" cstate="print"/>
          <a:srcRect/>
          <a:stretch>
            <a:fillRect/>
          </a:stretch>
        </p:blipFill>
        <p:spPr bwMode="auto">
          <a:xfrm>
            <a:off x="5554467" y="858889"/>
            <a:ext cx="1689295" cy="2589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153988"/>
            <a:ext cx="8223250" cy="487362"/>
          </a:xfrm>
        </p:spPr>
        <p:txBody>
          <a:bodyPr/>
          <a:lstStyle/>
          <a:p>
            <a:pPr algn="l"/>
            <a:r>
              <a:rPr lang="en-US" dirty="0" smtClean="0"/>
              <a:t>Education Modules Near User’s Path</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561590" y="971550"/>
            <a:ext cx="6205441" cy="5267325"/>
          </a:xfrm>
          <a:prstGeom prst="rect">
            <a:avLst/>
          </a:prstGeom>
          <a:noFill/>
          <a:ln w="9525">
            <a:solidFill>
              <a:schemeClr val="bg2"/>
            </a:solidFill>
            <a:miter lim="800000"/>
            <a:headEnd/>
            <a:tailEnd/>
          </a:ln>
        </p:spPr>
      </p:pic>
      <p:cxnSp>
        <p:nvCxnSpPr>
          <p:cNvPr id="8" name="Straight Arrow Connector 7"/>
          <p:cNvCxnSpPr/>
          <p:nvPr/>
        </p:nvCxnSpPr>
        <p:spPr>
          <a:xfrm rot="10800000" flipV="1">
            <a:off x="6677026" y="3533775"/>
            <a:ext cx="923925" cy="3429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724400" y="3733799"/>
            <a:ext cx="1943100" cy="24288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153988"/>
            <a:ext cx="8223250" cy="487362"/>
          </a:xfrm>
        </p:spPr>
        <p:txBody>
          <a:bodyPr/>
          <a:lstStyle/>
          <a:p>
            <a:pPr algn="l"/>
            <a:r>
              <a:rPr lang="en-US" dirty="0" smtClean="0"/>
              <a:t>FAQs Off User’s Path</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538613" y="971551"/>
            <a:ext cx="7243312" cy="4914900"/>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153988"/>
            <a:ext cx="8223250" cy="487362"/>
          </a:xfrm>
        </p:spPr>
        <p:txBody>
          <a:bodyPr/>
          <a:lstStyle/>
          <a:p>
            <a:pPr algn="l"/>
            <a:r>
              <a:rPr lang="en-US" dirty="0" smtClean="0"/>
              <a:t>Words</a:t>
            </a:r>
            <a:endParaRPr lang="en-US" dirty="0"/>
          </a:p>
        </p:txBody>
      </p:sp>
      <p:sp>
        <p:nvSpPr>
          <p:cNvPr id="3" name="TextBox 2"/>
          <p:cNvSpPr txBox="1"/>
          <p:nvPr/>
        </p:nvSpPr>
        <p:spPr>
          <a:xfrm>
            <a:off x="514349" y="819150"/>
            <a:ext cx="7086601" cy="5262979"/>
          </a:xfrm>
          <a:prstGeom prst="rect">
            <a:avLst/>
          </a:prstGeom>
          <a:noFill/>
        </p:spPr>
        <p:txBody>
          <a:bodyPr wrap="square" rtlCol="0">
            <a:spAutoFit/>
          </a:bodyPr>
          <a:lstStyle/>
          <a:p>
            <a:r>
              <a:rPr lang="en-US" sz="1600" b="1" dirty="0" smtClean="0">
                <a:solidFill>
                  <a:schemeClr val="tx2">
                    <a:lumMod val="65000"/>
                    <a:lumOff val="35000"/>
                  </a:schemeClr>
                </a:solidFill>
              </a:rPr>
              <a:t>Words may be colorless and unexciting to the eye but they are far more precise than a gnome with cucumbers on its eyes. </a:t>
            </a:r>
          </a:p>
          <a:p>
            <a:endParaRPr lang="en-US" sz="1600" dirty="0" smtClean="0">
              <a:solidFill>
                <a:schemeClr val="tx2">
                  <a:lumMod val="65000"/>
                  <a:lumOff val="35000"/>
                </a:schemeClr>
              </a:solidFill>
            </a:endParaRPr>
          </a:p>
          <a:p>
            <a:r>
              <a:rPr lang="en-US" sz="1600" dirty="0" smtClean="0">
                <a:solidFill>
                  <a:schemeClr val="tx2">
                    <a:lumMod val="65000"/>
                    <a:lumOff val="35000"/>
                  </a:schemeClr>
                </a:solidFill>
              </a:rPr>
              <a:t>“If we accept your offer, we'll immediately charge the credit card you provide to us. Please note, you will not be provided with a list of hotel options.” (Priceline)</a:t>
            </a:r>
            <a:br>
              <a:rPr lang="en-US" sz="1600" dirty="0" smtClean="0">
                <a:solidFill>
                  <a:schemeClr val="tx2">
                    <a:lumMod val="65000"/>
                    <a:lumOff val="35000"/>
                  </a:schemeClr>
                </a:solidFill>
              </a:rPr>
            </a:br>
            <a:endParaRPr lang="en-US" sz="1600" dirty="0" smtClean="0">
              <a:solidFill>
                <a:schemeClr val="tx2">
                  <a:lumMod val="65000"/>
                  <a:lumOff val="35000"/>
                </a:schemeClr>
              </a:solidFill>
            </a:endParaRPr>
          </a:p>
          <a:p>
            <a:pPr marL="0" lvl="1"/>
            <a:r>
              <a:rPr lang="en-US" sz="1600" dirty="0" smtClean="0">
                <a:solidFill>
                  <a:schemeClr val="tx2">
                    <a:lumMod val="65000"/>
                    <a:lumOff val="35000"/>
                  </a:schemeClr>
                </a:solidFill>
              </a:rPr>
              <a:t>“When our brand-name hotel partners have unsold rooms, we can offer them at incredible values in order to fill them. Since hotels prefer not to publicize these deeply discounted rates, we hide their names until after booking.” (Expedia)</a:t>
            </a:r>
          </a:p>
          <a:p>
            <a:pPr marL="0" lvl="1"/>
            <a:endParaRPr lang="en-US" sz="1600" dirty="0" smtClean="0">
              <a:solidFill>
                <a:schemeClr val="tx2">
                  <a:lumMod val="65000"/>
                  <a:lumOff val="35000"/>
                </a:schemeClr>
              </a:solidFill>
            </a:endParaRPr>
          </a:p>
          <a:p>
            <a:pPr marL="0" lvl="1"/>
            <a:r>
              <a:rPr lang="en-US" sz="1600" dirty="0" smtClean="0">
                <a:solidFill>
                  <a:schemeClr val="tx2">
                    <a:lumMod val="65000"/>
                    <a:lumOff val="35000"/>
                  </a:schemeClr>
                </a:solidFill>
              </a:rPr>
              <a:t>“</a:t>
            </a:r>
            <a:r>
              <a:rPr lang="en-US" sz="1600" dirty="0" err="1" smtClean="0">
                <a:solidFill>
                  <a:schemeClr val="tx2">
                    <a:lumMod val="65000"/>
                    <a:lumOff val="35000"/>
                  </a:schemeClr>
                </a:solidFill>
              </a:rPr>
              <a:t>Shhh</a:t>
            </a:r>
            <a:r>
              <a:rPr lang="en-US" sz="1600" dirty="0" smtClean="0">
                <a:solidFill>
                  <a:schemeClr val="tx2">
                    <a:lumMod val="65000"/>
                    <a:lumOff val="35000"/>
                  </a:schemeClr>
                </a:solidFill>
              </a:rPr>
              <a:t>, These rates are so low that our hotel partners don't want to put their names to them. In order for us to bring you these exclusive deals, the name of the hotel will be hidden from you until booking is complete.” (Travelocity)</a:t>
            </a:r>
          </a:p>
          <a:p>
            <a:endParaRPr lang="en-US" sz="1600" dirty="0" smtClean="0">
              <a:solidFill>
                <a:schemeClr val="tx2">
                  <a:lumMod val="65000"/>
                  <a:lumOff val="35000"/>
                </a:schemeClr>
              </a:solidFill>
            </a:endParaRPr>
          </a:p>
          <a:p>
            <a:r>
              <a:rPr lang="en-US" sz="1600" dirty="0" smtClean="0">
                <a:solidFill>
                  <a:schemeClr val="tx2">
                    <a:lumMod val="65000"/>
                    <a:lumOff val="35000"/>
                  </a:schemeClr>
                </a:solidFill>
              </a:rPr>
              <a:t>“When brand-name hotels use us to fill rooms that would otherwise go unsold, their prices are deeply discounted. Hotels don't want to publicize rates this low, so we hide their name until after booking.” (Hotwire)</a:t>
            </a:r>
            <a:br>
              <a:rPr lang="en-US" sz="1600" dirty="0" smtClean="0">
                <a:solidFill>
                  <a:schemeClr val="tx2">
                    <a:lumMod val="65000"/>
                    <a:lumOff val="35000"/>
                  </a:schemeClr>
                </a:solidFill>
              </a:rPr>
            </a:br>
            <a:endParaRPr lang="en-US" sz="1600" dirty="0" smtClean="0">
              <a:solidFill>
                <a:schemeClr val="tx2">
                  <a:lumMod val="65000"/>
                  <a:lumOff val="35000"/>
                </a:schemeClr>
              </a:solidFill>
            </a:endParaRPr>
          </a:p>
          <a:p>
            <a:pPr>
              <a:buFont typeface="Arial" pitchFamily="34" charset="0"/>
              <a:buChar char="•"/>
            </a:pPr>
            <a:endParaRPr lang="en-US" sz="1600" dirty="0" smtClean="0">
              <a:solidFill>
                <a:schemeClr val="tx2">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153988"/>
            <a:ext cx="8223250" cy="487362"/>
          </a:xfrm>
        </p:spPr>
        <p:txBody>
          <a:bodyPr/>
          <a:lstStyle/>
          <a:p>
            <a:pPr algn="l"/>
            <a:r>
              <a:rPr lang="en-US" dirty="0" smtClean="0"/>
              <a:t>What does Hotwire sell?</a:t>
            </a:r>
            <a:endParaRPr lang="en-US" dirty="0"/>
          </a:p>
        </p:txBody>
      </p:sp>
      <p:sp>
        <p:nvSpPr>
          <p:cNvPr id="7" name="TextBox 6"/>
          <p:cNvSpPr txBox="1"/>
          <p:nvPr/>
        </p:nvSpPr>
        <p:spPr>
          <a:xfrm>
            <a:off x="514350" y="819150"/>
            <a:ext cx="8286750" cy="3046988"/>
          </a:xfrm>
          <a:prstGeom prst="rect">
            <a:avLst/>
          </a:prstGeom>
          <a:noFill/>
        </p:spPr>
        <p:txBody>
          <a:bodyPr wrap="square" rtlCol="0">
            <a:spAutoFit/>
          </a:bodyPr>
          <a:lstStyle/>
          <a:p>
            <a:r>
              <a:rPr lang="en-US" sz="2400" dirty="0" smtClean="0">
                <a:solidFill>
                  <a:schemeClr val="tx2">
                    <a:lumMod val="65000"/>
                    <a:lumOff val="35000"/>
                  </a:schemeClr>
                </a:solidFill>
              </a:rPr>
              <a:t>The fact that we sell opaque products should be transparent to our customers.</a:t>
            </a:r>
          </a:p>
          <a:p>
            <a:endParaRPr lang="en-US" sz="2400" dirty="0" smtClean="0">
              <a:solidFill>
                <a:schemeClr val="tx2">
                  <a:lumMod val="65000"/>
                  <a:lumOff val="35000"/>
                </a:schemeClr>
              </a:solidFill>
            </a:endParaRPr>
          </a:p>
          <a:p>
            <a:r>
              <a:rPr lang="en-US" sz="2400" dirty="0" smtClean="0">
                <a:solidFill>
                  <a:schemeClr val="tx2">
                    <a:lumMod val="65000"/>
                    <a:lumOff val="35000"/>
                  </a:schemeClr>
                </a:solidFill>
              </a:rPr>
              <a:t>It’s not. </a:t>
            </a:r>
          </a:p>
          <a:p>
            <a:endParaRPr lang="en-US" sz="2400" dirty="0" smtClean="0">
              <a:solidFill>
                <a:schemeClr val="tx2">
                  <a:lumMod val="65000"/>
                  <a:lumOff val="35000"/>
                </a:schemeClr>
              </a:solidFill>
            </a:endParaRPr>
          </a:p>
          <a:p>
            <a:r>
              <a:rPr lang="en-US" sz="2400" dirty="0" smtClean="0">
                <a:solidFill>
                  <a:schemeClr val="tx2">
                    <a:lumMod val="65000"/>
                    <a:lumOff val="35000"/>
                  </a:schemeClr>
                </a:solidFill>
              </a:rPr>
              <a:t>Everyday, our potential customers say things like:</a:t>
            </a:r>
          </a:p>
          <a:p>
            <a:endParaRPr lang="en-US" sz="2400" dirty="0" smtClean="0">
              <a:solidFill>
                <a:schemeClr val="tx2">
                  <a:lumMod val="65000"/>
                  <a:lumOff val="35000"/>
                </a:schemeClr>
              </a:solidFill>
            </a:endParaRPr>
          </a:p>
          <a:p>
            <a:pPr lvl="1"/>
            <a:r>
              <a:rPr lang="en-US" sz="2400" dirty="0" smtClean="0">
                <a:solidFill>
                  <a:schemeClr val="tx2">
                    <a:lumMod val="65000"/>
                    <a:lumOff val="35000"/>
                  </a:schemeClr>
                </a:solidFill>
              </a:rPr>
              <a:t>“Where is the hotel name please?!?! Dumb site!”</a:t>
            </a:r>
            <a:endParaRPr lang="en-US" sz="2400" dirty="0">
              <a:solidFill>
                <a:schemeClr val="tx2">
                  <a:lumMod val="65000"/>
                  <a:lumOff val="35000"/>
                </a:schemeClr>
              </a:solidFill>
            </a:endParaRPr>
          </a:p>
        </p:txBody>
      </p:sp>
      <p:pic>
        <p:nvPicPr>
          <p:cNvPr id="5" name="Picture 2"/>
          <p:cNvPicPr>
            <a:picLocks noChangeAspect="1" noChangeArrowheads="1"/>
          </p:cNvPicPr>
          <p:nvPr/>
        </p:nvPicPr>
        <p:blipFill>
          <a:blip r:embed="rId2" cstate="print"/>
          <a:srcRect/>
          <a:stretch>
            <a:fillRect/>
          </a:stretch>
        </p:blipFill>
        <p:spPr bwMode="auto">
          <a:xfrm>
            <a:off x="2512591" y="4467224"/>
            <a:ext cx="1840334" cy="1857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bwMode="auto">
          <a:xfrm>
            <a:off x="0" y="1"/>
            <a:ext cx="9144000" cy="6524624"/>
          </a:xfrm>
          <a:prstGeom prst="rect">
            <a:avLst/>
          </a:prstGeom>
          <a:solidFill>
            <a:srgbClr val="C00000"/>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dirty="0">
              <a:ln>
                <a:noFill/>
              </a:ln>
              <a:solidFill>
                <a:srgbClr val="9C0000"/>
              </a:solidFill>
              <a:effectLst/>
              <a:uLnTx/>
              <a:uFillTx/>
              <a:latin typeface="+mj-lt"/>
              <a:ea typeface="+mj-ea"/>
              <a:cs typeface="+mj-cs"/>
            </a:endParaRPr>
          </a:p>
        </p:txBody>
      </p:sp>
      <p:sp>
        <p:nvSpPr>
          <p:cNvPr id="11" name="Title 1"/>
          <p:cNvSpPr txBox="1">
            <a:spLocks/>
          </p:cNvSpPr>
          <p:nvPr/>
        </p:nvSpPr>
        <p:spPr bwMode="auto">
          <a:xfrm>
            <a:off x="520700" y="2316163"/>
            <a:ext cx="8223250" cy="487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mj-lt"/>
                <a:ea typeface="+mj-ea"/>
                <a:cs typeface="+mj-cs"/>
              </a:rPr>
              <a:t>How </a:t>
            </a:r>
            <a:r>
              <a:rPr lang="en-US" sz="3200" b="1" kern="0" noProof="0" dirty="0" smtClean="0">
                <a:solidFill>
                  <a:schemeClr val="bg1"/>
                </a:solidFill>
                <a:latin typeface="+mj-lt"/>
                <a:ea typeface="+mj-ea"/>
                <a:cs typeface="+mj-cs"/>
              </a:rPr>
              <a:t>d</a:t>
            </a:r>
            <a:r>
              <a:rPr lang="en-US" sz="3200" b="1" kern="0" dirty="0" smtClean="0">
                <a:solidFill>
                  <a:schemeClr val="bg1"/>
                </a:solidFill>
                <a:latin typeface="+mj-lt"/>
                <a:ea typeface="+mj-ea"/>
                <a:cs typeface="+mj-cs"/>
              </a:rPr>
              <a:t>o </a:t>
            </a:r>
            <a:r>
              <a:rPr lang="en-US" sz="3200" b="1" kern="0" dirty="0" smtClean="0">
                <a:solidFill>
                  <a:schemeClr val="bg1"/>
                </a:solidFill>
                <a:latin typeface="+mj-lt"/>
                <a:ea typeface="+mj-ea"/>
                <a:cs typeface="+mj-cs"/>
              </a:rPr>
              <a:t>others c</a:t>
            </a:r>
            <a:r>
              <a:rPr kumimoji="0" lang="en-US" sz="3200" b="1" i="0" u="none" strike="noStrike" kern="0" cap="none" spc="0" normalizeH="0" noProof="0" dirty="0" err="1" smtClean="0">
                <a:ln>
                  <a:noFill/>
                </a:ln>
                <a:solidFill>
                  <a:schemeClr val="bg1"/>
                </a:solidFill>
                <a:effectLst/>
                <a:uLnTx/>
                <a:uFillTx/>
                <a:latin typeface="+mj-lt"/>
                <a:ea typeface="+mj-ea"/>
                <a:cs typeface="+mj-cs"/>
              </a:rPr>
              <a:t>ommunicate</a:t>
            </a:r>
            <a:r>
              <a:rPr kumimoji="0" lang="en-US" sz="3200" b="1" i="0" u="none" strike="noStrike" kern="0" cap="none" spc="0" normalizeH="0" noProof="0" dirty="0" smtClean="0">
                <a:ln>
                  <a:noFill/>
                </a:ln>
                <a:solidFill>
                  <a:schemeClr val="bg1"/>
                </a:solidFill>
                <a:effectLst/>
                <a:uLnTx/>
                <a:uFillTx/>
                <a:latin typeface="+mj-lt"/>
                <a:ea typeface="+mj-ea"/>
                <a:cs typeface="+mj-cs"/>
              </a:rPr>
              <a:t> </a:t>
            </a:r>
            <a:r>
              <a:rPr lang="en-US" sz="3200" b="1" kern="0" dirty="0" smtClean="0">
                <a:solidFill>
                  <a:schemeClr val="bg1"/>
                </a:solidFill>
                <a:latin typeface="+mj-lt"/>
                <a:ea typeface="+mj-ea"/>
                <a:cs typeface="+mj-cs"/>
              </a:rPr>
              <a:t>o</a:t>
            </a:r>
            <a:r>
              <a:rPr kumimoji="0" lang="en-US" sz="3200" b="1" i="0" u="none" strike="noStrike" kern="0" cap="none" spc="0" normalizeH="0" baseline="0" noProof="0" dirty="0" err="1" smtClean="0">
                <a:ln>
                  <a:noFill/>
                </a:ln>
                <a:solidFill>
                  <a:schemeClr val="bg1"/>
                </a:solidFill>
                <a:effectLst/>
                <a:uLnTx/>
                <a:uFillTx/>
                <a:latin typeface="+mj-lt"/>
                <a:ea typeface="+mj-ea"/>
                <a:cs typeface="+mj-cs"/>
              </a:rPr>
              <a:t>pacity</a:t>
            </a:r>
            <a:r>
              <a:rPr kumimoji="0" lang="en-US" sz="3200" b="1" i="0" u="none" strike="noStrike" kern="0" cap="none" spc="0" normalizeH="0" baseline="0" noProof="0" dirty="0" smtClean="0">
                <a:ln>
                  <a:noFill/>
                </a:ln>
                <a:solidFill>
                  <a:schemeClr val="bg1"/>
                </a:solidFill>
                <a:effectLst/>
                <a:uLnTx/>
                <a:uFillTx/>
                <a:latin typeface="+mj-lt"/>
                <a:ea typeface="+mj-ea"/>
                <a:cs typeface="+mj-cs"/>
              </a:rPr>
              <a:t> in non-travel </a:t>
            </a:r>
            <a:r>
              <a:rPr lang="en-US" sz="3200" b="1" kern="0" dirty="0" err="1" smtClean="0">
                <a:solidFill>
                  <a:schemeClr val="bg1"/>
                </a:solidFill>
                <a:latin typeface="+mj-lt"/>
                <a:ea typeface="+mj-ea"/>
                <a:cs typeface="+mj-cs"/>
              </a:rPr>
              <a:t>i</a:t>
            </a:r>
            <a:r>
              <a:rPr kumimoji="0" lang="en-US" sz="3200" b="1" i="0" u="none" strike="noStrike" kern="0" cap="none" spc="0" normalizeH="0" baseline="0" noProof="0" dirty="0" err="1" smtClean="0">
                <a:ln>
                  <a:noFill/>
                </a:ln>
                <a:solidFill>
                  <a:schemeClr val="bg1"/>
                </a:solidFill>
                <a:effectLst/>
                <a:uLnTx/>
                <a:uFillTx/>
                <a:latin typeface="+mj-lt"/>
                <a:ea typeface="+mj-ea"/>
                <a:cs typeface="+mj-cs"/>
              </a:rPr>
              <a:t>nd</a:t>
            </a:r>
            <a:r>
              <a:rPr lang="en-US" sz="3200" b="1" kern="0" dirty="0" err="1" smtClean="0">
                <a:solidFill>
                  <a:schemeClr val="bg1"/>
                </a:solidFill>
                <a:latin typeface="+mj-lt"/>
                <a:ea typeface="+mj-ea"/>
                <a:cs typeface="+mj-cs"/>
              </a:rPr>
              <a:t>ustries</a:t>
            </a:r>
            <a:r>
              <a:rPr lang="en-US" sz="3200" b="1" kern="0" dirty="0" smtClean="0">
                <a:solidFill>
                  <a:schemeClr val="bg1"/>
                </a:solidFill>
                <a:latin typeface="+mj-lt"/>
                <a:ea typeface="+mj-ea"/>
                <a:cs typeface="+mj-cs"/>
              </a:rPr>
              <a:t>?</a:t>
            </a:r>
            <a:endParaRPr kumimoji="0" lang="en-US" sz="3200" b="1"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153988"/>
            <a:ext cx="8223250" cy="487362"/>
          </a:xfrm>
        </p:spPr>
        <p:txBody>
          <a:bodyPr/>
          <a:lstStyle/>
          <a:p>
            <a:pPr algn="l"/>
            <a:r>
              <a:rPr lang="en-US" dirty="0" smtClean="0"/>
              <a:t>Cigars</a:t>
            </a:r>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3581400" y="1943099"/>
            <a:ext cx="5120186" cy="3293413"/>
          </a:xfrm>
          <a:prstGeom prst="rect">
            <a:avLst/>
          </a:prstGeom>
          <a:noFill/>
          <a:ln w="9525">
            <a:noFill/>
            <a:miter lim="800000"/>
            <a:headEnd/>
            <a:tailEnd/>
          </a:ln>
        </p:spPr>
      </p:pic>
      <p:sp>
        <p:nvSpPr>
          <p:cNvPr id="4" name="TextBox 3"/>
          <p:cNvSpPr txBox="1"/>
          <p:nvPr/>
        </p:nvSpPr>
        <p:spPr>
          <a:xfrm>
            <a:off x="533401" y="781050"/>
            <a:ext cx="7715250" cy="1077218"/>
          </a:xfrm>
          <a:prstGeom prst="rect">
            <a:avLst/>
          </a:prstGeom>
          <a:noFill/>
        </p:spPr>
        <p:txBody>
          <a:bodyPr wrap="square" rtlCol="0">
            <a:spAutoFit/>
          </a:bodyPr>
          <a:lstStyle/>
          <a:p>
            <a:r>
              <a:rPr lang="en-US" sz="1600" dirty="0" smtClean="0">
                <a:solidFill>
                  <a:schemeClr val="tx2">
                    <a:lumMod val="65000"/>
                    <a:lumOff val="35000"/>
                  </a:schemeClr>
                </a:solidFill>
              </a:rPr>
              <a:t>“Factory seconds” are cigars from a reputable company that are discounted because they have some imperfection that is unrelated to the quality of the tobacco inside, such as an off-color wrapper.</a:t>
            </a:r>
          </a:p>
          <a:p>
            <a:endParaRPr lang="en-US" sz="1600" dirty="0" smtClean="0">
              <a:solidFill>
                <a:schemeClr val="tx2">
                  <a:lumMod val="65000"/>
                  <a:lumOff val="35000"/>
                </a:schemeClr>
              </a:solidFill>
            </a:endParaRPr>
          </a:p>
        </p:txBody>
      </p:sp>
      <p:sp>
        <p:nvSpPr>
          <p:cNvPr id="5" name="TextBox 4"/>
          <p:cNvSpPr txBox="1"/>
          <p:nvPr/>
        </p:nvSpPr>
        <p:spPr>
          <a:xfrm>
            <a:off x="533401" y="1838325"/>
            <a:ext cx="2800349" cy="3046988"/>
          </a:xfrm>
          <a:prstGeom prst="rect">
            <a:avLst/>
          </a:prstGeom>
          <a:noFill/>
        </p:spPr>
        <p:txBody>
          <a:bodyPr wrap="square" rtlCol="0">
            <a:spAutoFit/>
          </a:bodyPr>
          <a:lstStyle/>
          <a:p>
            <a:pPr>
              <a:buFont typeface="Arial" pitchFamily="34" charset="0"/>
              <a:buChar char="•"/>
            </a:pPr>
            <a:r>
              <a:rPr lang="en-US" sz="1600" dirty="0" smtClean="0">
                <a:solidFill>
                  <a:schemeClr val="tx2">
                    <a:lumMod val="65000"/>
                    <a:lumOff val="35000"/>
                  </a:schemeClr>
                </a:solidFill>
              </a:rPr>
              <a:t> Uses the question mark symbol </a:t>
            </a:r>
          </a:p>
          <a:p>
            <a:pPr>
              <a:buFont typeface="Arial" pitchFamily="34" charset="0"/>
              <a:buChar char="•"/>
            </a:pPr>
            <a:endParaRPr lang="en-US" sz="1600" dirty="0" smtClean="0">
              <a:solidFill>
                <a:schemeClr val="tx2">
                  <a:lumMod val="65000"/>
                  <a:lumOff val="35000"/>
                </a:schemeClr>
              </a:solidFill>
            </a:endParaRPr>
          </a:p>
          <a:p>
            <a:pPr>
              <a:buFont typeface="Arial" pitchFamily="34" charset="0"/>
              <a:buChar char="•"/>
            </a:pPr>
            <a:r>
              <a:rPr lang="en-US" sz="1600" dirty="0" smtClean="0">
                <a:solidFill>
                  <a:schemeClr val="tx2">
                    <a:lumMod val="65000"/>
                    <a:lumOff val="35000"/>
                  </a:schemeClr>
                </a:solidFill>
              </a:rPr>
              <a:t> Product name is “Mystery Grab Bag”</a:t>
            </a:r>
          </a:p>
          <a:p>
            <a:pPr>
              <a:buFont typeface="Arial" pitchFamily="34" charset="0"/>
              <a:buChar char="•"/>
            </a:pPr>
            <a:endParaRPr lang="en-US" sz="1600" dirty="0" smtClean="0">
              <a:solidFill>
                <a:schemeClr val="tx2">
                  <a:lumMod val="65000"/>
                  <a:lumOff val="35000"/>
                </a:schemeClr>
              </a:solidFill>
            </a:endParaRPr>
          </a:p>
          <a:p>
            <a:pPr>
              <a:buFont typeface="Arial" pitchFamily="34" charset="0"/>
              <a:buChar char="•"/>
            </a:pPr>
            <a:r>
              <a:rPr lang="en-US" sz="1600" dirty="0" smtClean="0">
                <a:solidFill>
                  <a:schemeClr val="tx2">
                    <a:lumMod val="65000"/>
                    <a:lumOff val="35000"/>
                  </a:schemeClr>
                </a:solidFill>
              </a:rPr>
              <a:t> Explains the trade-off of a slight imperfection in the wrapper color that affects how it looks but doesn’t affect how the cigar smokes.</a:t>
            </a:r>
          </a:p>
          <a:p>
            <a:endParaRPr lang="en-US" sz="1600" dirty="0" smtClean="0">
              <a:solidFill>
                <a:schemeClr val="tx2">
                  <a:lumMod val="65000"/>
                  <a:lumOff val="3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153988"/>
            <a:ext cx="8223250" cy="487362"/>
          </a:xfrm>
        </p:spPr>
        <p:txBody>
          <a:bodyPr/>
          <a:lstStyle/>
          <a:p>
            <a:pPr algn="l"/>
            <a:r>
              <a:rPr lang="en-US" dirty="0" smtClean="0"/>
              <a:t>Clothes</a:t>
            </a:r>
            <a:endParaRPr lang="en-US" dirty="0"/>
          </a:p>
        </p:txBody>
      </p:sp>
      <p:sp>
        <p:nvSpPr>
          <p:cNvPr id="4" name="TextBox 3"/>
          <p:cNvSpPr txBox="1"/>
          <p:nvPr/>
        </p:nvSpPr>
        <p:spPr>
          <a:xfrm>
            <a:off x="533401" y="781050"/>
            <a:ext cx="7715250" cy="584775"/>
          </a:xfrm>
          <a:prstGeom prst="rect">
            <a:avLst/>
          </a:prstGeom>
          <a:noFill/>
        </p:spPr>
        <p:txBody>
          <a:bodyPr wrap="square" rtlCol="0">
            <a:spAutoFit/>
          </a:bodyPr>
          <a:lstStyle/>
          <a:p>
            <a:r>
              <a:rPr lang="en-US" sz="1600" dirty="0" smtClean="0">
                <a:solidFill>
                  <a:schemeClr val="tx2">
                    <a:lumMod val="65000"/>
                    <a:lumOff val="35000"/>
                  </a:schemeClr>
                </a:solidFill>
              </a:rPr>
              <a:t>Old Navy offered $100 of mystery merchandise for $20. </a:t>
            </a:r>
          </a:p>
          <a:p>
            <a:endParaRPr lang="en-US" sz="1600" dirty="0" smtClean="0">
              <a:solidFill>
                <a:schemeClr val="tx2">
                  <a:lumMod val="65000"/>
                  <a:lumOff val="35000"/>
                </a:schemeClr>
              </a:solidFill>
            </a:endParaRPr>
          </a:p>
        </p:txBody>
      </p:sp>
      <p:sp>
        <p:nvSpPr>
          <p:cNvPr id="5" name="TextBox 4"/>
          <p:cNvSpPr txBox="1"/>
          <p:nvPr/>
        </p:nvSpPr>
        <p:spPr>
          <a:xfrm>
            <a:off x="533401" y="1285875"/>
            <a:ext cx="6229349" cy="1569660"/>
          </a:xfrm>
          <a:prstGeom prst="rect">
            <a:avLst/>
          </a:prstGeom>
          <a:noFill/>
        </p:spPr>
        <p:txBody>
          <a:bodyPr wrap="square" rtlCol="0">
            <a:spAutoFit/>
          </a:bodyPr>
          <a:lstStyle/>
          <a:p>
            <a:pPr>
              <a:buFont typeface="Arial" pitchFamily="34" charset="0"/>
              <a:buChar char="•"/>
            </a:pPr>
            <a:r>
              <a:rPr lang="en-US" sz="1600" dirty="0" smtClean="0">
                <a:solidFill>
                  <a:schemeClr val="tx2">
                    <a:lumMod val="65000"/>
                    <a:lumOff val="35000"/>
                  </a:schemeClr>
                </a:solidFill>
              </a:rPr>
              <a:t> Product name is “Mystery Bag”</a:t>
            </a:r>
          </a:p>
          <a:p>
            <a:pPr>
              <a:buFont typeface="Arial" pitchFamily="34" charset="0"/>
              <a:buChar char="•"/>
            </a:pPr>
            <a:endParaRPr lang="en-US" sz="1600" dirty="0" smtClean="0">
              <a:solidFill>
                <a:schemeClr val="tx2">
                  <a:lumMod val="65000"/>
                  <a:lumOff val="35000"/>
                </a:schemeClr>
              </a:solidFill>
            </a:endParaRPr>
          </a:p>
          <a:p>
            <a:pPr>
              <a:buFont typeface="Arial" pitchFamily="34" charset="0"/>
              <a:buChar char="•"/>
            </a:pPr>
            <a:r>
              <a:rPr lang="en-US" sz="1600" dirty="0" smtClean="0">
                <a:solidFill>
                  <a:schemeClr val="tx2">
                    <a:lumMod val="65000"/>
                    <a:lumOff val="35000"/>
                  </a:schemeClr>
                </a:solidFill>
              </a:rPr>
              <a:t> Explains that all sales are final</a:t>
            </a:r>
          </a:p>
          <a:p>
            <a:pPr>
              <a:buFont typeface="Arial" pitchFamily="34" charset="0"/>
              <a:buChar char="•"/>
            </a:pPr>
            <a:endParaRPr lang="en-US" sz="1600" dirty="0" smtClean="0">
              <a:solidFill>
                <a:schemeClr val="tx2">
                  <a:lumMod val="65000"/>
                  <a:lumOff val="35000"/>
                </a:schemeClr>
              </a:solidFill>
            </a:endParaRPr>
          </a:p>
          <a:p>
            <a:pPr>
              <a:buFont typeface="Arial" pitchFamily="34" charset="0"/>
              <a:buChar char="•"/>
            </a:pPr>
            <a:r>
              <a:rPr lang="en-US" sz="1600" dirty="0" smtClean="0">
                <a:solidFill>
                  <a:schemeClr val="tx2">
                    <a:lumMod val="65000"/>
                    <a:lumOff val="35000"/>
                  </a:schemeClr>
                </a:solidFill>
              </a:rPr>
              <a:t> It’s clear that the tradeoff is that you don’t know what’s in the bag.</a:t>
            </a:r>
          </a:p>
          <a:p>
            <a:endParaRPr lang="en-US" sz="1600" dirty="0" smtClean="0">
              <a:solidFill>
                <a:schemeClr val="tx2">
                  <a:lumMod val="65000"/>
                  <a:lumOff val="35000"/>
                </a:schemeClr>
              </a:solidFill>
            </a:endParaRPr>
          </a:p>
        </p:txBody>
      </p:sp>
      <p:sp>
        <p:nvSpPr>
          <p:cNvPr id="6" name="Rectangle 5"/>
          <p:cNvSpPr/>
          <p:nvPr/>
        </p:nvSpPr>
        <p:spPr>
          <a:xfrm>
            <a:off x="600075" y="2781300"/>
            <a:ext cx="5915025" cy="3533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p:cNvPicPr>
            <a:picLocks noChangeAspect="1" noChangeArrowheads="1"/>
          </p:cNvPicPr>
          <p:nvPr/>
        </p:nvPicPr>
        <p:blipFill>
          <a:blip r:embed="rId2" cstate="print"/>
          <a:srcRect/>
          <a:stretch>
            <a:fillRect/>
          </a:stretch>
        </p:blipFill>
        <p:spPr bwMode="auto">
          <a:xfrm>
            <a:off x="700088" y="2876550"/>
            <a:ext cx="5705475" cy="333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153988"/>
            <a:ext cx="8223250" cy="487362"/>
          </a:xfrm>
        </p:spPr>
        <p:txBody>
          <a:bodyPr/>
          <a:lstStyle/>
          <a:p>
            <a:pPr algn="l"/>
            <a:r>
              <a:rPr lang="en-US" dirty="0" smtClean="0"/>
              <a:t>Wine</a:t>
            </a:r>
            <a:endParaRPr lang="en-US" dirty="0"/>
          </a:p>
        </p:txBody>
      </p:sp>
      <p:pic>
        <p:nvPicPr>
          <p:cNvPr id="11266" name="Picture 2"/>
          <p:cNvPicPr>
            <a:picLocks noChangeAspect="1" noChangeArrowheads="1"/>
          </p:cNvPicPr>
          <p:nvPr/>
        </p:nvPicPr>
        <p:blipFill>
          <a:blip r:embed="rId2" cstate="print"/>
          <a:srcRect/>
          <a:stretch>
            <a:fillRect/>
          </a:stretch>
        </p:blipFill>
        <p:spPr bwMode="auto">
          <a:xfrm>
            <a:off x="4695825" y="804863"/>
            <a:ext cx="4152900" cy="3629025"/>
          </a:xfrm>
          <a:prstGeom prst="rect">
            <a:avLst/>
          </a:prstGeom>
          <a:noFill/>
          <a:ln w="9525">
            <a:noFill/>
            <a:miter lim="800000"/>
            <a:headEnd/>
            <a:tailEnd/>
          </a:ln>
        </p:spPr>
      </p:pic>
      <p:sp>
        <p:nvSpPr>
          <p:cNvPr id="5" name="TextBox 4"/>
          <p:cNvSpPr txBox="1"/>
          <p:nvPr/>
        </p:nvSpPr>
        <p:spPr>
          <a:xfrm>
            <a:off x="4705351" y="4492526"/>
            <a:ext cx="4114799" cy="584775"/>
          </a:xfrm>
          <a:prstGeom prst="rect">
            <a:avLst/>
          </a:prstGeom>
          <a:noFill/>
        </p:spPr>
        <p:txBody>
          <a:bodyPr wrap="square" rtlCol="0">
            <a:spAutoFit/>
          </a:bodyPr>
          <a:lstStyle/>
          <a:p>
            <a:r>
              <a:rPr lang="en-US" sz="1600" dirty="0" smtClean="0">
                <a:solidFill>
                  <a:schemeClr val="tx2">
                    <a:lumMod val="65000"/>
                    <a:lumOff val="35000"/>
                  </a:schemeClr>
                </a:solidFill>
              </a:rPr>
              <a:t>This is the front of the bottle. No brand.</a:t>
            </a:r>
          </a:p>
          <a:p>
            <a:r>
              <a:rPr lang="en-US" sz="1600" dirty="0" smtClean="0">
                <a:solidFill>
                  <a:schemeClr val="tx2">
                    <a:lumMod val="65000"/>
                    <a:lumOff val="35000"/>
                  </a:schemeClr>
                </a:solidFill>
              </a:rPr>
              <a:t>No other label.</a:t>
            </a:r>
          </a:p>
        </p:txBody>
      </p:sp>
      <p:sp>
        <p:nvSpPr>
          <p:cNvPr id="6" name="TextBox 5"/>
          <p:cNvSpPr txBox="1"/>
          <p:nvPr/>
        </p:nvSpPr>
        <p:spPr>
          <a:xfrm>
            <a:off x="533401" y="781050"/>
            <a:ext cx="3905249" cy="5755422"/>
          </a:xfrm>
          <a:prstGeom prst="rect">
            <a:avLst/>
          </a:prstGeom>
          <a:noFill/>
        </p:spPr>
        <p:txBody>
          <a:bodyPr wrap="square" rtlCol="0">
            <a:spAutoFit/>
          </a:bodyPr>
          <a:lstStyle/>
          <a:p>
            <a:r>
              <a:rPr lang="en-US" sz="1600" dirty="0" smtClean="0">
                <a:solidFill>
                  <a:schemeClr val="tx2">
                    <a:lumMod val="65000"/>
                    <a:lumOff val="35000"/>
                  </a:schemeClr>
                </a:solidFill>
              </a:rPr>
              <a:t>In Australia, they sell “</a:t>
            </a:r>
            <a:r>
              <a:rPr lang="en-US" sz="1600" dirty="0" err="1" smtClean="0">
                <a:solidFill>
                  <a:schemeClr val="tx2">
                    <a:lumMod val="65000"/>
                    <a:lumOff val="35000"/>
                  </a:schemeClr>
                </a:solidFill>
              </a:rPr>
              <a:t>cleanskins</a:t>
            </a:r>
            <a:r>
              <a:rPr lang="en-US" sz="1600" dirty="0" smtClean="0">
                <a:solidFill>
                  <a:schemeClr val="tx2">
                    <a:lumMod val="65000"/>
                    <a:lumOff val="35000"/>
                  </a:schemeClr>
                </a:solidFill>
              </a:rPr>
              <a:t>”, which are bottles of wine with no label or a minimal label. </a:t>
            </a:r>
          </a:p>
          <a:p>
            <a:endParaRPr lang="en-US" sz="1600" dirty="0" smtClean="0">
              <a:solidFill>
                <a:schemeClr val="tx2">
                  <a:lumMod val="65000"/>
                  <a:lumOff val="35000"/>
                </a:schemeClr>
              </a:solidFill>
            </a:endParaRPr>
          </a:p>
          <a:p>
            <a:r>
              <a:rPr lang="en-US" sz="1600" dirty="0" smtClean="0">
                <a:solidFill>
                  <a:schemeClr val="tx2">
                    <a:lumMod val="65000"/>
                    <a:lumOff val="35000"/>
                  </a:schemeClr>
                </a:solidFill>
              </a:rPr>
              <a:t>This presentation allows wineries to sell off excess inventory without damaging their brand. </a:t>
            </a:r>
          </a:p>
          <a:p>
            <a:pPr>
              <a:buFont typeface="Arial" pitchFamily="34" charset="0"/>
              <a:buChar char="•"/>
            </a:pPr>
            <a:endParaRPr lang="en-US" sz="1600" dirty="0" smtClean="0">
              <a:solidFill>
                <a:schemeClr val="tx2">
                  <a:lumMod val="65000"/>
                  <a:lumOff val="35000"/>
                </a:schemeClr>
              </a:solidFill>
            </a:endParaRPr>
          </a:p>
          <a:p>
            <a:pPr>
              <a:buFont typeface="Arial" pitchFamily="34" charset="0"/>
              <a:buChar char="•"/>
            </a:pPr>
            <a:r>
              <a:rPr lang="en-US" sz="1600" dirty="0" smtClean="0">
                <a:solidFill>
                  <a:schemeClr val="tx2">
                    <a:lumMod val="65000"/>
                    <a:lumOff val="35000"/>
                  </a:schemeClr>
                </a:solidFill>
              </a:rPr>
              <a:t> The lack of label or the no-frills black and white label communicates that it is a </a:t>
            </a:r>
            <a:r>
              <a:rPr lang="en-US" sz="1600" dirty="0" err="1" smtClean="0">
                <a:solidFill>
                  <a:schemeClr val="tx2">
                    <a:lumMod val="65000"/>
                    <a:lumOff val="35000"/>
                  </a:schemeClr>
                </a:solidFill>
              </a:rPr>
              <a:t>cleanskin</a:t>
            </a:r>
            <a:r>
              <a:rPr lang="en-US" sz="1600" dirty="0" smtClean="0">
                <a:solidFill>
                  <a:schemeClr val="tx2">
                    <a:lumMod val="65000"/>
                    <a:lumOff val="35000"/>
                  </a:schemeClr>
                </a:solidFill>
              </a:rPr>
              <a:t>. </a:t>
            </a:r>
          </a:p>
          <a:p>
            <a:endParaRPr lang="en-US" sz="1600" dirty="0" smtClean="0">
              <a:solidFill>
                <a:schemeClr val="tx2">
                  <a:lumMod val="65000"/>
                  <a:lumOff val="35000"/>
                </a:schemeClr>
              </a:solidFill>
            </a:endParaRPr>
          </a:p>
          <a:p>
            <a:pPr>
              <a:buFont typeface="Arial" pitchFamily="34" charset="0"/>
              <a:buChar char="•"/>
            </a:pPr>
            <a:r>
              <a:rPr lang="en-US" sz="1600" dirty="0" smtClean="0">
                <a:solidFill>
                  <a:schemeClr val="tx2">
                    <a:lumMod val="65000"/>
                    <a:lumOff val="35000"/>
                  </a:schemeClr>
                </a:solidFill>
              </a:rPr>
              <a:t> To preserve opacity, the consumer is told only basic information about the wine, such as the varietal, region, and alcohol content. </a:t>
            </a:r>
          </a:p>
          <a:p>
            <a:pPr>
              <a:buFont typeface="Arial" pitchFamily="34" charset="0"/>
              <a:buChar char="•"/>
            </a:pPr>
            <a:endParaRPr lang="en-US" sz="1600" dirty="0" smtClean="0">
              <a:solidFill>
                <a:schemeClr val="tx2">
                  <a:lumMod val="65000"/>
                  <a:lumOff val="35000"/>
                </a:schemeClr>
              </a:solidFill>
            </a:endParaRPr>
          </a:p>
          <a:p>
            <a:pPr>
              <a:buFont typeface="Arial" pitchFamily="34" charset="0"/>
              <a:buChar char="•"/>
            </a:pPr>
            <a:r>
              <a:rPr lang="en-US" sz="1600" dirty="0" smtClean="0">
                <a:solidFill>
                  <a:schemeClr val="tx2">
                    <a:lumMod val="65000"/>
                    <a:lumOff val="35000"/>
                  </a:schemeClr>
                </a:solidFill>
              </a:rPr>
              <a:t> The tradeoff is clear: a lower-than-normal price for less information about the source of the wine. </a:t>
            </a:r>
          </a:p>
          <a:p>
            <a:endParaRPr lang="en-US" sz="1600" dirty="0" smtClean="0">
              <a:solidFill>
                <a:schemeClr val="tx2">
                  <a:lumMod val="65000"/>
                  <a:lumOff val="35000"/>
                </a:schemeClr>
              </a:solidFill>
            </a:endParaRPr>
          </a:p>
          <a:p>
            <a:endParaRPr lang="en-US" sz="1600" dirty="0" smtClean="0">
              <a:solidFill>
                <a:schemeClr val="tx2">
                  <a:lumMod val="65000"/>
                  <a:lumOff val="35000"/>
                </a:schemeClr>
              </a:solidFill>
            </a:endParaRPr>
          </a:p>
          <a:p>
            <a:endParaRPr lang="en-US" sz="1600" dirty="0" smtClean="0">
              <a:solidFill>
                <a:schemeClr val="tx2">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 calcmode="lin" valueType="num">
                                      <p:cBhvr additive="base">
                                        <p:cTn id="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anim calcmode="lin" valueType="num">
                                      <p:cBhvr additive="base">
                                        <p:cTn id="1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anim calcmode="lin" valueType="num">
                                      <p:cBhvr additive="base">
                                        <p:cTn id="1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153988"/>
            <a:ext cx="8223250" cy="487362"/>
          </a:xfrm>
        </p:spPr>
        <p:txBody>
          <a:bodyPr/>
          <a:lstStyle/>
          <a:p>
            <a:pPr algn="l"/>
            <a:r>
              <a:rPr lang="en-US" dirty="0" smtClean="0"/>
              <a:t>Wine</a:t>
            </a:r>
            <a:endParaRPr lang="en-US" dirty="0"/>
          </a:p>
        </p:txBody>
      </p:sp>
      <p:pic>
        <p:nvPicPr>
          <p:cNvPr id="7" name="Picture 6"/>
          <p:cNvPicPr/>
          <p:nvPr/>
        </p:nvPicPr>
        <p:blipFill>
          <a:blip r:embed="rId2" cstate="print"/>
          <a:srcRect/>
          <a:stretch>
            <a:fillRect/>
          </a:stretch>
        </p:blipFill>
        <p:spPr bwMode="auto">
          <a:xfrm>
            <a:off x="542925" y="957185"/>
            <a:ext cx="3933824" cy="3336305"/>
          </a:xfrm>
          <a:prstGeom prst="rect">
            <a:avLst/>
          </a:prstGeom>
          <a:noFill/>
          <a:ln w="9525">
            <a:noFill/>
            <a:miter lim="800000"/>
            <a:headEnd/>
            <a:tailEnd/>
          </a:ln>
        </p:spPr>
      </p:pic>
      <p:pic>
        <p:nvPicPr>
          <p:cNvPr id="8" name="Picture 7"/>
          <p:cNvPicPr/>
          <p:nvPr/>
        </p:nvPicPr>
        <p:blipFill>
          <a:blip r:embed="rId3" cstate="print"/>
          <a:srcRect/>
          <a:stretch>
            <a:fillRect/>
          </a:stretch>
        </p:blipFill>
        <p:spPr bwMode="auto">
          <a:xfrm>
            <a:off x="4705350" y="940923"/>
            <a:ext cx="3933824" cy="5250327"/>
          </a:xfrm>
          <a:prstGeom prst="rect">
            <a:avLst/>
          </a:prstGeom>
          <a:noFill/>
          <a:ln w="9525">
            <a:noFill/>
            <a:miter lim="800000"/>
            <a:headEnd/>
            <a:tailEnd/>
          </a:ln>
        </p:spPr>
      </p:pic>
      <p:sp>
        <p:nvSpPr>
          <p:cNvPr id="9" name="TextBox 8"/>
          <p:cNvSpPr txBox="1"/>
          <p:nvPr/>
        </p:nvSpPr>
        <p:spPr>
          <a:xfrm>
            <a:off x="3590926" y="4648200"/>
            <a:ext cx="1333499" cy="338554"/>
          </a:xfrm>
          <a:prstGeom prst="rect">
            <a:avLst/>
          </a:prstGeom>
          <a:noFill/>
        </p:spPr>
        <p:txBody>
          <a:bodyPr wrap="square" rtlCol="0">
            <a:spAutoFit/>
          </a:bodyPr>
          <a:lstStyle/>
          <a:p>
            <a:r>
              <a:rPr lang="en-US" sz="1600" dirty="0" smtClean="0">
                <a:solidFill>
                  <a:schemeClr val="tx2">
                    <a:lumMod val="65000"/>
                    <a:lumOff val="35000"/>
                  </a:schemeClr>
                </a:solidFill>
              </a:rPr>
              <a:t>retail</a:t>
            </a:r>
          </a:p>
        </p:txBody>
      </p:sp>
      <p:sp>
        <p:nvSpPr>
          <p:cNvPr id="10" name="TextBox 9"/>
          <p:cNvSpPr txBox="1"/>
          <p:nvPr/>
        </p:nvSpPr>
        <p:spPr>
          <a:xfrm>
            <a:off x="3590926" y="5124450"/>
            <a:ext cx="1333499" cy="338554"/>
          </a:xfrm>
          <a:prstGeom prst="rect">
            <a:avLst/>
          </a:prstGeom>
          <a:noFill/>
        </p:spPr>
        <p:txBody>
          <a:bodyPr wrap="square" rtlCol="0">
            <a:spAutoFit/>
          </a:bodyPr>
          <a:lstStyle/>
          <a:p>
            <a:r>
              <a:rPr lang="en-US" sz="1600" dirty="0" smtClean="0">
                <a:solidFill>
                  <a:schemeClr val="tx2">
                    <a:lumMod val="65000"/>
                    <a:lumOff val="35000"/>
                  </a:schemeClr>
                </a:solidFill>
              </a:rPr>
              <a:t>opaque </a:t>
            </a:r>
          </a:p>
        </p:txBody>
      </p:sp>
      <p:sp>
        <p:nvSpPr>
          <p:cNvPr id="11" name="TextBox 10"/>
          <p:cNvSpPr txBox="1"/>
          <p:nvPr/>
        </p:nvSpPr>
        <p:spPr>
          <a:xfrm>
            <a:off x="962026" y="4648200"/>
            <a:ext cx="1333499" cy="338554"/>
          </a:xfrm>
          <a:prstGeom prst="rect">
            <a:avLst/>
          </a:prstGeom>
          <a:noFill/>
        </p:spPr>
        <p:txBody>
          <a:bodyPr wrap="square" rtlCol="0">
            <a:spAutoFit/>
          </a:bodyPr>
          <a:lstStyle/>
          <a:p>
            <a:r>
              <a:rPr lang="en-US" sz="1600" dirty="0" smtClean="0">
                <a:solidFill>
                  <a:schemeClr val="tx2">
                    <a:lumMod val="65000"/>
                    <a:lumOff val="35000"/>
                  </a:schemeClr>
                </a:solidFill>
              </a:rPr>
              <a:t>retail</a:t>
            </a:r>
          </a:p>
        </p:txBody>
      </p:sp>
      <p:cxnSp>
        <p:nvCxnSpPr>
          <p:cNvPr id="13" name="Straight Arrow Connector 12"/>
          <p:cNvCxnSpPr/>
          <p:nvPr/>
        </p:nvCxnSpPr>
        <p:spPr>
          <a:xfrm rot="5400000" flipH="1" flipV="1">
            <a:off x="790575" y="4067176"/>
            <a:ext cx="1019175" cy="95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V="1">
            <a:off x="1254533" y="4317596"/>
            <a:ext cx="2686049" cy="325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238625" y="3581401"/>
            <a:ext cx="1466850" cy="118109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238625" y="4352925"/>
            <a:ext cx="1466850" cy="4953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433888" y="5257801"/>
            <a:ext cx="1262062" cy="3333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52451" y="5705475"/>
            <a:ext cx="4105274" cy="584775"/>
          </a:xfrm>
          <a:prstGeom prst="rect">
            <a:avLst/>
          </a:prstGeom>
          <a:noFill/>
        </p:spPr>
        <p:txBody>
          <a:bodyPr wrap="square" rtlCol="0">
            <a:spAutoFit/>
          </a:bodyPr>
          <a:lstStyle/>
          <a:p>
            <a:r>
              <a:rPr lang="en-US" sz="1600" dirty="0" smtClean="0">
                <a:solidFill>
                  <a:schemeClr val="tx2">
                    <a:lumMod val="65000"/>
                    <a:lumOff val="35000"/>
                  </a:schemeClr>
                </a:solidFill>
              </a:rPr>
              <a:t>Virgin places </a:t>
            </a:r>
            <a:r>
              <a:rPr lang="en-US" sz="1600" dirty="0" err="1" smtClean="0">
                <a:solidFill>
                  <a:schemeClr val="tx2">
                    <a:lumMod val="65000"/>
                    <a:lumOff val="35000"/>
                  </a:schemeClr>
                </a:solidFill>
              </a:rPr>
              <a:t>cleanskins</a:t>
            </a:r>
            <a:r>
              <a:rPr lang="en-US" sz="1600" dirty="0" smtClean="0">
                <a:solidFill>
                  <a:schemeClr val="tx2">
                    <a:lumMod val="65000"/>
                    <a:lumOff val="35000"/>
                  </a:schemeClr>
                </a:solidFill>
              </a:rPr>
              <a:t> under a tab called “Similar Wines”.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1+#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1+#ppt_w/2"/>
                                          </p:val>
                                        </p:tav>
                                        <p:tav tm="100000">
                                          <p:val>
                                            <p:strVal val="#ppt_x"/>
                                          </p:val>
                                        </p:tav>
                                      </p:tavLst>
                                    </p:anim>
                                    <p:anim calcmode="lin" valueType="num">
                                      <p:cBhvr additive="base">
                                        <p:cTn id="2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153988"/>
            <a:ext cx="8223250" cy="487362"/>
          </a:xfrm>
        </p:spPr>
        <p:txBody>
          <a:bodyPr/>
          <a:lstStyle/>
          <a:p>
            <a:pPr algn="l"/>
            <a:r>
              <a:rPr lang="en-US" dirty="0" smtClean="0"/>
              <a:t>Wine</a:t>
            </a:r>
            <a:endParaRPr lang="en-US" dirty="0"/>
          </a:p>
        </p:txBody>
      </p:sp>
      <p:pic>
        <p:nvPicPr>
          <p:cNvPr id="32" name="Picture 31"/>
          <p:cNvPicPr/>
          <p:nvPr/>
        </p:nvPicPr>
        <p:blipFill>
          <a:blip r:embed="rId2" cstate="print"/>
          <a:srcRect/>
          <a:stretch>
            <a:fillRect/>
          </a:stretch>
        </p:blipFill>
        <p:spPr bwMode="auto">
          <a:xfrm>
            <a:off x="581024" y="2047875"/>
            <a:ext cx="4905375" cy="4210050"/>
          </a:xfrm>
          <a:prstGeom prst="rect">
            <a:avLst/>
          </a:prstGeom>
          <a:noFill/>
          <a:ln w="9525">
            <a:noFill/>
            <a:miter lim="800000"/>
            <a:headEnd/>
            <a:tailEnd/>
          </a:ln>
        </p:spPr>
      </p:pic>
      <p:sp>
        <p:nvSpPr>
          <p:cNvPr id="7" name="TextBox 6"/>
          <p:cNvSpPr txBox="1"/>
          <p:nvPr/>
        </p:nvSpPr>
        <p:spPr>
          <a:xfrm>
            <a:off x="552451" y="781050"/>
            <a:ext cx="4533900" cy="830997"/>
          </a:xfrm>
          <a:prstGeom prst="rect">
            <a:avLst/>
          </a:prstGeom>
          <a:noFill/>
        </p:spPr>
        <p:txBody>
          <a:bodyPr wrap="square" rtlCol="0">
            <a:spAutoFit/>
          </a:bodyPr>
          <a:lstStyle/>
          <a:p>
            <a:r>
              <a:rPr lang="en-US" sz="1600" dirty="0" smtClean="0">
                <a:solidFill>
                  <a:schemeClr val="tx2">
                    <a:lumMod val="65000"/>
                    <a:lumOff val="35000"/>
                  </a:schemeClr>
                </a:solidFill>
              </a:rPr>
              <a:t>“</a:t>
            </a:r>
            <a:r>
              <a:rPr lang="en-US" sz="1600" dirty="0" err="1" smtClean="0">
                <a:solidFill>
                  <a:schemeClr val="tx2">
                    <a:lumMod val="65000"/>
                    <a:lumOff val="35000"/>
                  </a:schemeClr>
                </a:solidFill>
              </a:rPr>
              <a:t>Cleanskin</a:t>
            </a:r>
            <a:r>
              <a:rPr lang="en-US" sz="1600" dirty="0" smtClean="0">
                <a:solidFill>
                  <a:schemeClr val="tx2">
                    <a:lumMod val="65000"/>
                    <a:lumOff val="35000"/>
                  </a:schemeClr>
                </a:solidFill>
              </a:rPr>
              <a:t>” is in the product name.</a:t>
            </a:r>
          </a:p>
          <a:p>
            <a:endParaRPr lang="en-US" sz="1600" dirty="0" smtClean="0">
              <a:solidFill>
                <a:schemeClr val="tx2">
                  <a:lumMod val="65000"/>
                  <a:lumOff val="35000"/>
                </a:schemeClr>
              </a:solidFill>
            </a:endParaRPr>
          </a:p>
          <a:p>
            <a:r>
              <a:rPr lang="en-US" sz="1600" dirty="0" smtClean="0">
                <a:solidFill>
                  <a:schemeClr val="tx2">
                    <a:lumMod val="65000"/>
                    <a:lumOff val="35000"/>
                  </a:schemeClr>
                </a:solidFill>
              </a:rPr>
              <a:t>“Be impressed by the wine, not the label.”</a:t>
            </a:r>
          </a:p>
        </p:txBody>
      </p:sp>
      <p:pic>
        <p:nvPicPr>
          <p:cNvPr id="6146" name="Picture 2"/>
          <p:cNvPicPr>
            <a:picLocks noChangeAspect="1" noChangeArrowheads="1"/>
          </p:cNvPicPr>
          <p:nvPr/>
        </p:nvPicPr>
        <p:blipFill>
          <a:blip r:embed="rId3" cstate="print"/>
          <a:srcRect/>
          <a:stretch>
            <a:fillRect/>
          </a:stretch>
        </p:blipFill>
        <p:spPr bwMode="auto">
          <a:xfrm>
            <a:off x="7129463" y="1466850"/>
            <a:ext cx="1476375" cy="4762500"/>
          </a:xfrm>
          <a:prstGeom prst="rect">
            <a:avLst/>
          </a:prstGeom>
          <a:noFill/>
          <a:ln w="9525">
            <a:noFill/>
            <a:miter lim="800000"/>
            <a:headEnd/>
            <a:tailEnd/>
          </a:ln>
        </p:spPr>
      </p:pic>
      <p:cxnSp>
        <p:nvCxnSpPr>
          <p:cNvPr id="9" name="Straight Arrow Connector 8"/>
          <p:cNvCxnSpPr/>
          <p:nvPr/>
        </p:nvCxnSpPr>
        <p:spPr>
          <a:xfrm>
            <a:off x="6581775" y="3992563"/>
            <a:ext cx="6477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3514726" y="1819274"/>
            <a:ext cx="1543050" cy="12001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724526" y="781050"/>
            <a:ext cx="3076574" cy="830997"/>
          </a:xfrm>
          <a:prstGeom prst="rect">
            <a:avLst/>
          </a:prstGeom>
          <a:noFill/>
        </p:spPr>
        <p:txBody>
          <a:bodyPr wrap="square" rtlCol="0">
            <a:spAutoFit/>
          </a:bodyPr>
          <a:lstStyle/>
          <a:p>
            <a:r>
              <a:rPr lang="en-US" sz="1600" dirty="0" smtClean="0">
                <a:solidFill>
                  <a:schemeClr val="tx2">
                    <a:lumMod val="65000"/>
                    <a:lumOff val="35000"/>
                  </a:schemeClr>
                </a:solidFill>
              </a:rPr>
              <a:t>Where you expect to see the brand name, you see the varietal.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bwMode="auto">
          <a:xfrm>
            <a:off x="0" y="1"/>
            <a:ext cx="9144000" cy="6524624"/>
          </a:xfrm>
          <a:prstGeom prst="rect">
            <a:avLst/>
          </a:prstGeom>
          <a:solidFill>
            <a:srgbClr val="C00000"/>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dirty="0">
              <a:ln>
                <a:noFill/>
              </a:ln>
              <a:solidFill>
                <a:srgbClr val="9C0000"/>
              </a:solidFill>
              <a:effectLst/>
              <a:uLnTx/>
              <a:uFillTx/>
              <a:latin typeface="+mj-lt"/>
              <a:ea typeface="+mj-ea"/>
              <a:cs typeface="+mj-cs"/>
            </a:endParaRPr>
          </a:p>
        </p:txBody>
      </p:sp>
      <p:sp>
        <p:nvSpPr>
          <p:cNvPr id="11" name="Title 1"/>
          <p:cNvSpPr txBox="1">
            <a:spLocks/>
          </p:cNvSpPr>
          <p:nvPr/>
        </p:nvSpPr>
        <p:spPr bwMode="auto">
          <a:xfrm>
            <a:off x="520700" y="2316163"/>
            <a:ext cx="8223250" cy="487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mj-lt"/>
                <a:ea typeface="+mj-ea"/>
                <a:cs typeface="+mj-cs"/>
              </a:rPr>
              <a:t>How do </a:t>
            </a:r>
            <a:r>
              <a:rPr lang="en-US" sz="3200" b="1" kern="0" dirty="0" smtClean="0">
                <a:solidFill>
                  <a:schemeClr val="bg1"/>
                </a:solidFill>
                <a:latin typeface="+mj-lt"/>
                <a:ea typeface="+mj-ea"/>
                <a:cs typeface="+mj-cs"/>
              </a:rPr>
              <a:t>we</a:t>
            </a:r>
            <a:r>
              <a:rPr kumimoji="0" lang="en-US" sz="3200" b="1" i="0" u="none" strike="noStrike" kern="0" cap="none" spc="0" normalizeH="0" baseline="0" noProof="0" dirty="0" smtClean="0">
                <a:ln>
                  <a:noFill/>
                </a:ln>
                <a:solidFill>
                  <a:schemeClr val="bg1"/>
                </a:solidFill>
                <a:effectLst/>
                <a:uLnTx/>
                <a:uFillTx/>
                <a:latin typeface="+mj-lt"/>
                <a:ea typeface="+mj-ea"/>
                <a:cs typeface="+mj-cs"/>
              </a:rPr>
              <a:t> </a:t>
            </a:r>
            <a:r>
              <a:rPr kumimoji="0" lang="en-US" sz="3200" b="1" i="0" u="none" strike="noStrike" kern="0" cap="none" spc="0" normalizeH="0" noProof="0" dirty="0" smtClean="0">
                <a:ln>
                  <a:noFill/>
                </a:ln>
                <a:solidFill>
                  <a:schemeClr val="bg1"/>
                </a:solidFill>
                <a:effectLst/>
                <a:uLnTx/>
                <a:uFillTx/>
                <a:latin typeface="+mj-lt"/>
                <a:ea typeface="+mj-ea"/>
                <a:cs typeface="+mj-cs"/>
              </a:rPr>
              <a:t>communicate that we’re </a:t>
            </a:r>
            <a:r>
              <a:rPr lang="en-US" sz="3200" b="1" kern="0" dirty="0" smtClean="0">
                <a:solidFill>
                  <a:schemeClr val="bg1"/>
                </a:solidFill>
                <a:latin typeface="+mj-lt"/>
                <a:ea typeface="+mj-ea"/>
                <a:cs typeface="+mj-cs"/>
              </a:rPr>
              <a:t>sell</a:t>
            </a:r>
            <a:r>
              <a:rPr kumimoji="0" lang="en-US" sz="3200" b="1" i="0" u="none" strike="noStrike" kern="0" cap="none" spc="0" normalizeH="0" baseline="0" noProof="0" dirty="0" err="1" smtClean="0">
                <a:ln>
                  <a:noFill/>
                </a:ln>
                <a:solidFill>
                  <a:schemeClr val="bg1"/>
                </a:solidFill>
                <a:effectLst/>
                <a:uLnTx/>
                <a:uFillTx/>
                <a:latin typeface="+mj-lt"/>
                <a:ea typeface="+mj-ea"/>
                <a:cs typeface="+mj-cs"/>
              </a:rPr>
              <a:t>ing</a:t>
            </a:r>
            <a:r>
              <a:rPr kumimoji="0" lang="en-US" sz="3200" b="1" i="0" u="none" strike="noStrike" kern="0" cap="none" spc="0" normalizeH="0" baseline="0" noProof="0" dirty="0" smtClean="0">
                <a:ln>
                  <a:noFill/>
                </a:ln>
                <a:solidFill>
                  <a:schemeClr val="bg1"/>
                </a:solidFill>
                <a:effectLst/>
                <a:uLnTx/>
                <a:uFillTx/>
                <a:latin typeface="+mj-lt"/>
                <a:ea typeface="+mj-ea"/>
                <a:cs typeface="+mj-cs"/>
              </a:rPr>
              <a:t> opaque products and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mj-lt"/>
                <a:ea typeface="+mj-ea"/>
                <a:cs typeface="+mj-cs"/>
              </a:rPr>
              <a:t>how can </a:t>
            </a:r>
            <a:r>
              <a:rPr kumimoji="0" lang="en-US" sz="3200" b="1" i="0" u="none" strike="noStrike" kern="0" cap="none" spc="0" normalizeH="0" noProof="0" dirty="0" smtClean="0">
                <a:ln>
                  <a:noFill/>
                </a:ln>
                <a:solidFill>
                  <a:schemeClr val="bg1"/>
                </a:solidFill>
                <a:effectLst/>
                <a:uLnTx/>
                <a:uFillTx/>
                <a:latin typeface="+mj-lt"/>
                <a:ea typeface="+mj-ea"/>
                <a:cs typeface="+mj-cs"/>
              </a:rPr>
              <a:t>we improve</a:t>
            </a:r>
            <a:r>
              <a:rPr kumimoji="0" lang="en-US" sz="3200" b="1" i="0" u="none" strike="noStrike" kern="0" cap="none" spc="0" normalizeH="0" baseline="0" noProof="0" dirty="0" smtClean="0">
                <a:ln>
                  <a:noFill/>
                </a:ln>
                <a:solidFill>
                  <a:schemeClr val="bg1"/>
                </a:solidFill>
                <a:effectLst/>
                <a:uLnTx/>
                <a:uFillTx/>
                <a:latin typeface="+mj-lt"/>
                <a:ea typeface="+mj-ea"/>
                <a:cs typeface="+mj-cs"/>
              </a:rPr>
              <a:t>?</a:t>
            </a:r>
            <a:endParaRPr kumimoji="0" lang="en-US" sz="3200" b="1"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153988"/>
            <a:ext cx="8223250" cy="487362"/>
          </a:xfrm>
        </p:spPr>
        <p:txBody>
          <a:bodyPr/>
          <a:lstStyle/>
          <a:p>
            <a:pPr algn="l"/>
            <a:r>
              <a:rPr lang="en-US" dirty="0" smtClean="0"/>
              <a:t>Not Alongside Retail  </a:t>
            </a:r>
            <a:endParaRPr lang="en-US" dirty="0"/>
          </a:p>
        </p:txBody>
      </p:sp>
      <p:sp>
        <p:nvSpPr>
          <p:cNvPr id="4" name="TextBox 3"/>
          <p:cNvSpPr txBox="1"/>
          <p:nvPr/>
        </p:nvSpPr>
        <p:spPr>
          <a:xfrm>
            <a:off x="533401" y="990600"/>
            <a:ext cx="8210549" cy="338554"/>
          </a:xfrm>
          <a:prstGeom prst="rect">
            <a:avLst/>
          </a:prstGeom>
          <a:noFill/>
        </p:spPr>
        <p:txBody>
          <a:bodyPr wrap="square" rtlCol="0">
            <a:spAutoFit/>
          </a:bodyPr>
          <a:lstStyle/>
          <a:p>
            <a:r>
              <a:rPr lang="en-US" sz="1600" dirty="0" smtClean="0">
                <a:solidFill>
                  <a:schemeClr val="tx2">
                    <a:lumMod val="65000"/>
                    <a:lumOff val="35000"/>
                  </a:schemeClr>
                </a:solidFill>
              </a:rPr>
              <a:t>We currently lead with our opaque product and have a separate tab for retail hotels. </a:t>
            </a:r>
          </a:p>
        </p:txBody>
      </p:sp>
      <p:pic>
        <p:nvPicPr>
          <p:cNvPr id="5" name="Picture 4"/>
          <p:cNvPicPr/>
          <p:nvPr/>
        </p:nvPicPr>
        <p:blipFill>
          <a:blip r:embed="rId2" cstate="print"/>
          <a:srcRect/>
          <a:stretch>
            <a:fillRect/>
          </a:stretch>
        </p:blipFill>
        <p:spPr bwMode="auto">
          <a:xfrm>
            <a:off x="609599" y="1562099"/>
            <a:ext cx="4724401" cy="4112679"/>
          </a:xfrm>
          <a:prstGeom prst="rect">
            <a:avLst/>
          </a:prstGeom>
          <a:noFill/>
          <a:ln w="9525">
            <a:solidFill>
              <a:schemeClr val="bg2"/>
            </a:solidFill>
            <a:miter lim="800000"/>
            <a:headEnd/>
            <a:tailEnd/>
          </a:ln>
        </p:spPr>
      </p:pic>
      <p:sp>
        <p:nvSpPr>
          <p:cNvPr id="6" name="TextBox 5"/>
          <p:cNvSpPr txBox="1"/>
          <p:nvPr/>
        </p:nvSpPr>
        <p:spPr>
          <a:xfrm>
            <a:off x="5591175" y="1600200"/>
            <a:ext cx="3267076" cy="2554545"/>
          </a:xfrm>
          <a:prstGeom prst="rect">
            <a:avLst/>
          </a:prstGeom>
          <a:noFill/>
        </p:spPr>
        <p:txBody>
          <a:bodyPr wrap="square" rtlCol="0">
            <a:spAutoFit/>
          </a:bodyPr>
          <a:lstStyle/>
          <a:p>
            <a:pPr>
              <a:buFont typeface="Arial" pitchFamily="34" charset="0"/>
              <a:buChar char="•"/>
            </a:pPr>
            <a:r>
              <a:rPr lang="en-US" sz="1600" dirty="0" smtClean="0">
                <a:solidFill>
                  <a:schemeClr val="tx2">
                    <a:lumMod val="65000"/>
                    <a:lumOff val="35000"/>
                  </a:schemeClr>
                </a:solidFill>
              </a:rPr>
              <a:t> This might cause people to miss the Retail tab. We saw this in the usability lab. No one navigated there without prompting. They didn’t feel there was any reason to.  </a:t>
            </a:r>
          </a:p>
          <a:p>
            <a:pPr>
              <a:buFont typeface="Arial" pitchFamily="34" charset="0"/>
              <a:buChar char="•"/>
            </a:pPr>
            <a:endParaRPr lang="en-US" sz="1600" dirty="0" smtClean="0">
              <a:solidFill>
                <a:schemeClr val="tx2">
                  <a:lumMod val="65000"/>
                  <a:lumOff val="35000"/>
                </a:schemeClr>
              </a:solidFill>
            </a:endParaRPr>
          </a:p>
          <a:p>
            <a:pPr>
              <a:buFont typeface="Arial" pitchFamily="34" charset="0"/>
              <a:buChar char="•"/>
            </a:pPr>
            <a:r>
              <a:rPr lang="en-US" sz="1600" dirty="0" smtClean="0">
                <a:solidFill>
                  <a:schemeClr val="tx2">
                    <a:lumMod val="65000"/>
                    <a:lumOff val="35000"/>
                  </a:schemeClr>
                </a:solidFill>
              </a:rPr>
              <a:t> We lose an opportunity to educate by not juxtaposing the retail and opaque result modules.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153988"/>
            <a:ext cx="8223250" cy="487362"/>
          </a:xfrm>
        </p:spPr>
        <p:txBody>
          <a:bodyPr/>
          <a:lstStyle/>
          <a:p>
            <a:pPr algn="l"/>
            <a:r>
              <a:rPr lang="en-US" dirty="0" smtClean="0"/>
              <a:t>No Visual that Denotes “The Unknown”</a:t>
            </a:r>
            <a:endParaRPr lang="en-US" dirty="0"/>
          </a:p>
        </p:txBody>
      </p:sp>
      <p:sp>
        <p:nvSpPr>
          <p:cNvPr id="5" name="TextBox 4"/>
          <p:cNvSpPr txBox="1"/>
          <p:nvPr/>
        </p:nvSpPr>
        <p:spPr>
          <a:xfrm>
            <a:off x="514350" y="819150"/>
            <a:ext cx="8172450" cy="338554"/>
          </a:xfrm>
          <a:prstGeom prst="rect">
            <a:avLst/>
          </a:prstGeom>
          <a:noFill/>
        </p:spPr>
        <p:txBody>
          <a:bodyPr wrap="square" rtlCol="0">
            <a:spAutoFit/>
          </a:bodyPr>
          <a:lstStyle/>
          <a:p>
            <a:r>
              <a:rPr lang="en-US" sz="1600" dirty="0" smtClean="0">
                <a:solidFill>
                  <a:schemeClr val="tx2">
                    <a:lumMod val="65000"/>
                    <a:lumOff val="35000"/>
                  </a:schemeClr>
                </a:solidFill>
              </a:rPr>
              <a:t>Expedia has a placeholder that denotes the unknown.</a:t>
            </a:r>
          </a:p>
        </p:txBody>
      </p:sp>
      <p:pic>
        <p:nvPicPr>
          <p:cNvPr id="3074" name="Picture 2"/>
          <p:cNvPicPr>
            <a:picLocks noChangeAspect="1" noChangeArrowheads="1"/>
          </p:cNvPicPr>
          <p:nvPr/>
        </p:nvPicPr>
        <p:blipFill>
          <a:blip r:embed="rId2" cstate="print"/>
          <a:srcRect/>
          <a:stretch>
            <a:fillRect/>
          </a:stretch>
        </p:blipFill>
        <p:spPr bwMode="auto">
          <a:xfrm>
            <a:off x="7296150" y="1347788"/>
            <a:ext cx="552450" cy="619125"/>
          </a:xfrm>
          <a:prstGeom prst="rect">
            <a:avLst/>
          </a:prstGeom>
          <a:noFill/>
          <a:ln w="9525">
            <a:noFill/>
            <a:miter lim="800000"/>
            <a:headEnd/>
            <a:tailEnd/>
          </a:ln>
        </p:spPr>
      </p:pic>
      <p:pic>
        <p:nvPicPr>
          <p:cNvPr id="6" name="Picture 5"/>
          <p:cNvPicPr>
            <a:picLocks noChangeAspect="1" noChangeArrowheads="1"/>
          </p:cNvPicPr>
          <p:nvPr/>
        </p:nvPicPr>
        <p:blipFill>
          <a:blip r:embed="rId3" cstate="print"/>
          <a:srcRect/>
          <a:stretch>
            <a:fillRect/>
          </a:stretch>
        </p:blipFill>
        <p:spPr bwMode="auto">
          <a:xfrm>
            <a:off x="582433" y="1219200"/>
            <a:ext cx="5952275" cy="1037490"/>
          </a:xfrm>
          <a:prstGeom prst="rect">
            <a:avLst/>
          </a:prstGeom>
          <a:noFill/>
          <a:ln w="9525">
            <a:noFill/>
            <a:miter lim="800000"/>
            <a:headEnd/>
            <a:tailEnd/>
          </a:ln>
        </p:spPr>
      </p:pic>
      <p:pic>
        <p:nvPicPr>
          <p:cNvPr id="8" name="Picture 7"/>
          <p:cNvPicPr>
            <a:picLocks noChangeAspect="1" noChangeArrowheads="1"/>
          </p:cNvPicPr>
          <p:nvPr/>
        </p:nvPicPr>
        <p:blipFill>
          <a:blip r:embed="rId4" cstate="print"/>
          <a:srcRect/>
          <a:stretch>
            <a:fillRect/>
          </a:stretch>
        </p:blipFill>
        <p:spPr bwMode="auto">
          <a:xfrm>
            <a:off x="574604" y="2741285"/>
            <a:ext cx="5941186" cy="1287151"/>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6958013" y="2900363"/>
            <a:ext cx="1247775" cy="942975"/>
          </a:xfrm>
          <a:prstGeom prst="rect">
            <a:avLst/>
          </a:prstGeom>
          <a:noFill/>
          <a:ln w="9525">
            <a:noFill/>
            <a:miter lim="800000"/>
            <a:headEnd/>
            <a:tailEnd/>
          </a:ln>
        </p:spPr>
      </p:pic>
      <p:pic>
        <p:nvPicPr>
          <p:cNvPr id="8194" name="Picture 2"/>
          <p:cNvPicPr>
            <a:picLocks noChangeAspect="1" noChangeArrowheads="1"/>
          </p:cNvPicPr>
          <p:nvPr/>
        </p:nvPicPr>
        <p:blipFill>
          <a:blip r:embed="rId6" cstate="print"/>
          <a:srcRect/>
          <a:stretch>
            <a:fillRect/>
          </a:stretch>
        </p:blipFill>
        <p:spPr bwMode="auto">
          <a:xfrm>
            <a:off x="576263" y="4504888"/>
            <a:ext cx="5938837" cy="1362512"/>
          </a:xfrm>
          <a:prstGeom prst="rect">
            <a:avLst/>
          </a:prstGeom>
          <a:noFill/>
          <a:ln w="9525">
            <a:noFill/>
            <a:miter lim="800000"/>
            <a:headEnd/>
            <a:tailEnd/>
          </a:ln>
        </p:spPr>
      </p:pic>
      <p:pic>
        <p:nvPicPr>
          <p:cNvPr id="8195" name="Picture 3"/>
          <p:cNvPicPr>
            <a:picLocks noChangeAspect="1" noChangeArrowheads="1"/>
          </p:cNvPicPr>
          <p:nvPr/>
        </p:nvPicPr>
        <p:blipFill>
          <a:blip r:embed="rId7" cstate="print"/>
          <a:srcRect/>
          <a:stretch>
            <a:fillRect/>
          </a:stretch>
        </p:blipFill>
        <p:spPr bwMode="auto">
          <a:xfrm>
            <a:off x="6705600" y="4862513"/>
            <a:ext cx="1828800" cy="695325"/>
          </a:xfrm>
          <a:prstGeom prst="rect">
            <a:avLst/>
          </a:prstGeom>
          <a:noFill/>
          <a:ln w="9525">
            <a:noFill/>
            <a:miter lim="800000"/>
            <a:headEnd/>
            <a:tailEnd/>
          </a:ln>
        </p:spPr>
      </p:pic>
      <p:sp>
        <p:nvSpPr>
          <p:cNvPr id="11" name="TextBox 10"/>
          <p:cNvSpPr txBox="1"/>
          <p:nvPr/>
        </p:nvSpPr>
        <p:spPr>
          <a:xfrm>
            <a:off x="514350" y="2352675"/>
            <a:ext cx="8172450" cy="338554"/>
          </a:xfrm>
          <a:prstGeom prst="rect">
            <a:avLst/>
          </a:prstGeom>
          <a:noFill/>
        </p:spPr>
        <p:txBody>
          <a:bodyPr wrap="square" rtlCol="0">
            <a:spAutoFit/>
          </a:bodyPr>
          <a:lstStyle/>
          <a:p>
            <a:r>
              <a:rPr lang="en-US" sz="1600" dirty="0" smtClean="0">
                <a:solidFill>
                  <a:schemeClr val="tx2">
                    <a:lumMod val="65000"/>
                    <a:lumOff val="35000"/>
                  </a:schemeClr>
                </a:solidFill>
              </a:rPr>
              <a:t>Travelocity has a placeholder that denotes the unknown.</a:t>
            </a:r>
          </a:p>
        </p:txBody>
      </p:sp>
      <p:sp>
        <p:nvSpPr>
          <p:cNvPr id="12" name="TextBox 11"/>
          <p:cNvSpPr txBox="1"/>
          <p:nvPr/>
        </p:nvSpPr>
        <p:spPr>
          <a:xfrm>
            <a:off x="514350" y="4162425"/>
            <a:ext cx="8172450" cy="338554"/>
          </a:xfrm>
          <a:prstGeom prst="rect">
            <a:avLst/>
          </a:prstGeom>
          <a:noFill/>
        </p:spPr>
        <p:txBody>
          <a:bodyPr wrap="square" rtlCol="0">
            <a:spAutoFit/>
          </a:bodyPr>
          <a:lstStyle/>
          <a:p>
            <a:r>
              <a:rPr lang="en-US" sz="1600" dirty="0" smtClean="0">
                <a:solidFill>
                  <a:schemeClr val="tx2">
                    <a:lumMod val="65000"/>
                    <a:lumOff val="35000"/>
                  </a:schemeClr>
                </a:solidFill>
              </a:rPr>
              <a:t>I want a placeholder that denotes that unknown! </a:t>
            </a:r>
          </a:p>
        </p:txBody>
      </p:sp>
      <p:sp>
        <p:nvSpPr>
          <p:cNvPr id="13" name="TextBox 12"/>
          <p:cNvSpPr txBox="1"/>
          <p:nvPr/>
        </p:nvSpPr>
        <p:spPr>
          <a:xfrm>
            <a:off x="514350" y="5867400"/>
            <a:ext cx="8172450" cy="584775"/>
          </a:xfrm>
          <a:prstGeom prst="rect">
            <a:avLst/>
          </a:prstGeom>
          <a:noFill/>
        </p:spPr>
        <p:txBody>
          <a:bodyPr wrap="square" rtlCol="0">
            <a:spAutoFit/>
          </a:bodyPr>
          <a:lstStyle/>
          <a:p>
            <a:r>
              <a:rPr lang="en-US" sz="1600" dirty="0" smtClean="0">
                <a:solidFill>
                  <a:schemeClr val="tx2">
                    <a:lumMod val="65000"/>
                    <a:lumOff val="35000"/>
                  </a:schemeClr>
                </a:solidFill>
              </a:rPr>
              <a:t>Hotwire doesn’t really have a placeholder (something the same size and location of the retail photo), and it doesn’t denote the unknown. </a:t>
            </a:r>
            <a:endParaRPr lang="en-US" sz="1600" dirty="0">
              <a:solidFill>
                <a:schemeClr val="tx2">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153988"/>
            <a:ext cx="8223250" cy="487362"/>
          </a:xfrm>
        </p:spPr>
        <p:txBody>
          <a:bodyPr/>
          <a:lstStyle/>
          <a:p>
            <a:pPr algn="l"/>
            <a:r>
              <a:rPr lang="en-US" dirty="0" smtClean="0"/>
              <a:t>Individual Product Name</a:t>
            </a:r>
            <a:endParaRPr lang="en-US" dirty="0"/>
          </a:p>
        </p:txBody>
      </p:sp>
      <p:sp>
        <p:nvSpPr>
          <p:cNvPr id="5" name="TextBox 4"/>
          <p:cNvSpPr txBox="1"/>
          <p:nvPr/>
        </p:nvSpPr>
        <p:spPr>
          <a:xfrm>
            <a:off x="514350" y="819150"/>
            <a:ext cx="8172450" cy="1077218"/>
          </a:xfrm>
          <a:prstGeom prst="rect">
            <a:avLst/>
          </a:prstGeom>
          <a:noFill/>
        </p:spPr>
        <p:txBody>
          <a:bodyPr wrap="square" rtlCol="0">
            <a:spAutoFit/>
          </a:bodyPr>
          <a:lstStyle/>
          <a:p>
            <a:r>
              <a:rPr lang="en-US" sz="1600" dirty="0" smtClean="0">
                <a:solidFill>
                  <a:schemeClr val="tx2">
                    <a:lumMod val="65000"/>
                    <a:lumOff val="35000"/>
                  </a:schemeClr>
                </a:solidFill>
              </a:rPr>
              <a:t>Our opaque product names are very similar to our retail product names. For example, “</a:t>
            </a:r>
            <a:r>
              <a:rPr lang="en-US" sz="1600" b="1" dirty="0" smtClean="0">
                <a:solidFill>
                  <a:schemeClr val="tx2">
                    <a:lumMod val="65000"/>
                    <a:lumOff val="35000"/>
                  </a:schemeClr>
                </a:solidFill>
              </a:rPr>
              <a:t>Waikiki Marina</a:t>
            </a:r>
            <a:r>
              <a:rPr lang="en-US" sz="1600" dirty="0" smtClean="0">
                <a:solidFill>
                  <a:schemeClr val="tx2">
                    <a:lumMod val="65000"/>
                    <a:lumOff val="35000"/>
                  </a:schemeClr>
                </a:solidFill>
              </a:rPr>
              <a:t>” sounds like it could be the name of a hotel, but we’re referring to an area. A phrase that doesn’t start with a proper noun, such as “</a:t>
            </a:r>
            <a:r>
              <a:rPr lang="en-US" sz="1600" b="1" dirty="0" smtClean="0">
                <a:solidFill>
                  <a:schemeClr val="tx2">
                    <a:lumMod val="65000"/>
                    <a:lumOff val="35000"/>
                  </a:schemeClr>
                </a:solidFill>
              </a:rPr>
              <a:t>Hotel in the Waikiki marina area</a:t>
            </a:r>
            <a:r>
              <a:rPr lang="en-US" sz="1600" dirty="0" smtClean="0">
                <a:solidFill>
                  <a:schemeClr val="tx2">
                    <a:lumMod val="65000"/>
                    <a:lumOff val="35000"/>
                  </a:schemeClr>
                </a:solidFill>
              </a:rPr>
              <a:t>”, would probably be better. </a:t>
            </a:r>
            <a:endParaRPr lang="en-US" sz="1600" dirty="0">
              <a:solidFill>
                <a:schemeClr val="tx2">
                  <a:lumMod val="65000"/>
                  <a:lumOff val="35000"/>
                </a:schemeClr>
              </a:solidFill>
            </a:endParaRPr>
          </a:p>
        </p:txBody>
      </p:sp>
      <p:pic>
        <p:nvPicPr>
          <p:cNvPr id="9218" name="Picture 2"/>
          <p:cNvPicPr>
            <a:picLocks noChangeAspect="1" noChangeArrowheads="1"/>
          </p:cNvPicPr>
          <p:nvPr/>
        </p:nvPicPr>
        <p:blipFill>
          <a:blip r:embed="rId2" cstate="print"/>
          <a:srcRect/>
          <a:stretch>
            <a:fillRect/>
          </a:stretch>
        </p:blipFill>
        <p:spPr bwMode="auto">
          <a:xfrm>
            <a:off x="509588" y="2085975"/>
            <a:ext cx="6808787" cy="1428750"/>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528638" y="3524250"/>
            <a:ext cx="6808787" cy="1562100"/>
          </a:xfrm>
          <a:prstGeom prst="rect">
            <a:avLst/>
          </a:prstGeom>
          <a:noFill/>
          <a:ln w="9525">
            <a:noFill/>
            <a:miter lim="800000"/>
            <a:headEnd/>
            <a:tailEnd/>
          </a:ln>
        </p:spPr>
      </p:pic>
      <p:sp>
        <p:nvSpPr>
          <p:cNvPr id="12" name="TextBox 11"/>
          <p:cNvSpPr txBox="1"/>
          <p:nvPr/>
        </p:nvSpPr>
        <p:spPr>
          <a:xfrm>
            <a:off x="1076325" y="5305425"/>
            <a:ext cx="3324225" cy="830997"/>
          </a:xfrm>
          <a:prstGeom prst="rect">
            <a:avLst/>
          </a:prstGeom>
          <a:noFill/>
        </p:spPr>
        <p:txBody>
          <a:bodyPr wrap="square" rtlCol="0">
            <a:spAutoFit/>
          </a:bodyPr>
          <a:lstStyle/>
          <a:p>
            <a:r>
              <a:rPr lang="en-US" sz="1600" b="1" dirty="0" smtClean="0">
                <a:solidFill>
                  <a:schemeClr val="tx2">
                    <a:lumMod val="65000"/>
                    <a:lumOff val="35000"/>
                  </a:schemeClr>
                </a:solidFill>
              </a:rPr>
              <a:t>Expedia</a:t>
            </a:r>
          </a:p>
          <a:p>
            <a:r>
              <a:rPr lang="en-US" sz="1600" dirty="0" smtClean="0">
                <a:solidFill>
                  <a:schemeClr val="tx2">
                    <a:lumMod val="65000"/>
                    <a:lumOff val="35000"/>
                  </a:schemeClr>
                </a:solidFill>
              </a:rPr>
              <a:t>Aqua Waikiki Pearl</a:t>
            </a:r>
          </a:p>
          <a:p>
            <a:r>
              <a:rPr lang="en-US" sz="1600" dirty="0" smtClean="0">
                <a:solidFill>
                  <a:schemeClr val="tx2">
                    <a:lumMod val="65000"/>
                    <a:lumOff val="35000"/>
                  </a:schemeClr>
                </a:solidFill>
              </a:rPr>
              <a:t>Honolulu</a:t>
            </a:r>
            <a:r>
              <a:rPr lang="en-US" sz="1600" dirty="0">
                <a:solidFill>
                  <a:schemeClr val="tx2">
                    <a:lumMod val="65000"/>
                    <a:lumOff val="35000"/>
                  </a:schemeClr>
                </a:solidFill>
              </a:rPr>
              <a:t> </a:t>
            </a:r>
            <a:r>
              <a:rPr lang="en-US" sz="1600" dirty="0" smtClean="0">
                <a:solidFill>
                  <a:schemeClr val="tx2">
                    <a:lumMod val="65000"/>
                    <a:lumOff val="35000"/>
                  </a:schemeClr>
                </a:solidFill>
              </a:rPr>
              <a:t>Hotels up to 40% off </a:t>
            </a:r>
          </a:p>
        </p:txBody>
      </p:sp>
      <p:sp>
        <p:nvSpPr>
          <p:cNvPr id="13" name="TextBox 12"/>
          <p:cNvSpPr txBox="1"/>
          <p:nvPr/>
        </p:nvSpPr>
        <p:spPr>
          <a:xfrm>
            <a:off x="4610100" y="5305425"/>
            <a:ext cx="3019425" cy="830997"/>
          </a:xfrm>
          <a:prstGeom prst="rect">
            <a:avLst/>
          </a:prstGeom>
          <a:noFill/>
        </p:spPr>
        <p:txBody>
          <a:bodyPr wrap="square" rtlCol="0">
            <a:spAutoFit/>
          </a:bodyPr>
          <a:lstStyle/>
          <a:p>
            <a:r>
              <a:rPr lang="en-US" sz="1600" b="1" dirty="0" smtClean="0">
                <a:solidFill>
                  <a:schemeClr val="tx2">
                    <a:lumMod val="65000"/>
                    <a:lumOff val="35000"/>
                  </a:schemeClr>
                </a:solidFill>
              </a:rPr>
              <a:t>Travelocity</a:t>
            </a:r>
          </a:p>
          <a:p>
            <a:r>
              <a:rPr lang="en-US" sz="1600" dirty="0" smtClean="0">
                <a:solidFill>
                  <a:schemeClr val="tx2">
                    <a:lumMod val="65000"/>
                    <a:lumOff val="35000"/>
                  </a:schemeClr>
                </a:solidFill>
              </a:rPr>
              <a:t>Aqua Waikiki Pearl</a:t>
            </a:r>
          </a:p>
          <a:p>
            <a:r>
              <a:rPr lang="en-US" sz="1600" dirty="0" smtClean="0">
                <a:solidFill>
                  <a:schemeClr val="tx2">
                    <a:lumMod val="65000"/>
                    <a:lumOff val="35000"/>
                  </a:schemeClr>
                </a:solidFill>
              </a:rPr>
              <a:t>Top Secret Hotels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153988"/>
            <a:ext cx="8223250" cy="487362"/>
          </a:xfrm>
        </p:spPr>
        <p:txBody>
          <a:bodyPr/>
          <a:lstStyle/>
          <a:p>
            <a:pPr algn="l"/>
            <a:r>
              <a:rPr lang="en-US" dirty="0" smtClean="0"/>
              <a:t>Transparency</a:t>
            </a:r>
            <a:endParaRPr lang="en-US" dirty="0"/>
          </a:p>
        </p:txBody>
      </p:sp>
      <p:sp>
        <p:nvSpPr>
          <p:cNvPr id="7" name="TextBox 6"/>
          <p:cNvSpPr txBox="1"/>
          <p:nvPr/>
        </p:nvSpPr>
        <p:spPr>
          <a:xfrm>
            <a:off x="514350" y="819150"/>
            <a:ext cx="8286750" cy="3046988"/>
          </a:xfrm>
          <a:prstGeom prst="rect">
            <a:avLst/>
          </a:prstGeom>
          <a:noFill/>
        </p:spPr>
        <p:txBody>
          <a:bodyPr wrap="square" rtlCol="0">
            <a:spAutoFit/>
          </a:bodyPr>
          <a:lstStyle/>
          <a:p>
            <a:r>
              <a:rPr lang="en-US" sz="2400" dirty="0" smtClean="0">
                <a:solidFill>
                  <a:schemeClr val="tx2">
                    <a:lumMod val="65000"/>
                    <a:lumOff val="35000"/>
                  </a:schemeClr>
                </a:solidFill>
              </a:rPr>
              <a:t>Transparency is good. It’s tied up with honesty and trust. </a:t>
            </a:r>
          </a:p>
          <a:p>
            <a:endParaRPr lang="en-US" sz="2400" dirty="0" smtClean="0">
              <a:solidFill>
                <a:schemeClr val="tx2">
                  <a:lumMod val="65000"/>
                  <a:lumOff val="35000"/>
                </a:schemeClr>
              </a:solidFill>
            </a:endParaRPr>
          </a:p>
          <a:p>
            <a:r>
              <a:rPr lang="en-US" sz="2400" dirty="0" smtClean="0">
                <a:solidFill>
                  <a:schemeClr val="tx2">
                    <a:lumMod val="65000"/>
                    <a:lumOff val="35000"/>
                  </a:schemeClr>
                </a:solidFill>
              </a:rPr>
              <a:t>People who think that they’re buying organic apples should be receiving organic apples. </a:t>
            </a:r>
          </a:p>
          <a:p>
            <a:endParaRPr lang="en-US" sz="2400" dirty="0" smtClean="0">
              <a:solidFill>
                <a:schemeClr val="tx2">
                  <a:lumMod val="65000"/>
                  <a:lumOff val="35000"/>
                </a:schemeClr>
              </a:solidFill>
            </a:endParaRPr>
          </a:p>
          <a:p>
            <a:r>
              <a:rPr lang="en-US" sz="2400" dirty="0" smtClean="0">
                <a:solidFill>
                  <a:schemeClr val="tx2">
                    <a:lumMod val="65000"/>
                    <a:lumOff val="35000"/>
                  </a:schemeClr>
                </a:solidFill>
              </a:rPr>
              <a:t>A problem we face is that many people aren’t even sure what’s on our shelves. They don’t know that we sell opaque products. That’s kind of strange.</a:t>
            </a:r>
          </a:p>
        </p:txBody>
      </p:sp>
      <p:pic>
        <p:nvPicPr>
          <p:cNvPr id="1026" name="Picture 2"/>
          <p:cNvPicPr>
            <a:picLocks noChangeAspect="1" noChangeArrowheads="1"/>
          </p:cNvPicPr>
          <p:nvPr/>
        </p:nvPicPr>
        <p:blipFill>
          <a:blip r:embed="rId3" cstate="print"/>
          <a:srcRect/>
          <a:stretch>
            <a:fillRect/>
          </a:stretch>
        </p:blipFill>
        <p:spPr bwMode="auto">
          <a:xfrm>
            <a:off x="604838" y="4052888"/>
            <a:ext cx="2200275" cy="197167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038475" y="4180047"/>
            <a:ext cx="1885950" cy="1811177"/>
          </a:xfrm>
          <a:prstGeom prst="rect">
            <a:avLst/>
          </a:prstGeom>
          <a:noFill/>
          <a:ln w="9525">
            <a:noFill/>
            <a:miter lim="800000"/>
            <a:headEnd/>
            <a:tailEnd/>
          </a:ln>
        </p:spPr>
      </p:pic>
      <p:sp>
        <p:nvSpPr>
          <p:cNvPr id="6" name="TextBox 5"/>
          <p:cNvSpPr txBox="1"/>
          <p:nvPr/>
        </p:nvSpPr>
        <p:spPr>
          <a:xfrm>
            <a:off x="5172075" y="4248150"/>
            <a:ext cx="3362326" cy="830997"/>
          </a:xfrm>
          <a:prstGeom prst="rect">
            <a:avLst/>
          </a:prstGeom>
          <a:noFill/>
        </p:spPr>
        <p:txBody>
          <a:bodyPr wrap="square" rtlCol="0">
            <a:spAutoFit/>
          </a:bodyPr>
          <a:lstStyle/>
          <a:p>
            <a:r>
              <a:rPr lang="en-US" sz="1600" dirty="0" smtClean="0">
                <a:solidFill>
                  <a:schemeClr val="tx2">
                    <a:lumMod val="65000"/>
                    <a:lumOff val="35000"/>
                  </a:schemeClr>
                </a:solidFill>
              </a:rPr>
              <a:t>And it’s hard to get excited about something when you don’t know what it is.</a:t>
            </a:r>
            <a:endParaRPr lang="en-US" sz="1600" dirty="0">
              <a:solidFill>
                <a:schemeClr val="tx2">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153988"/>
            <a:ext cx="8223250" cy="487362"/>
          </a:xfrm>
        </p:spPr>
        <p:txBody>
          <a:bodyPr/>
          <a:lstStyle/>
          <a:p>
            <a:pPr algn="l"/>
            <a:r>
              <a:rPr lang="en-US" dirty="0" smtClean="0"/>
              <a:t>General Product Name</a:t>
            </a:r>
            <a:endParaRPr lang="en-US" dirty="0"/>
          </a:p>
        </p:txBody>
      </p:sp>
      <p:sp>
        <p:nvSpPr>
          <p:cNvPr id="10" name="TextBox 9"/>
          <p:cNvSpPr txBox="1"/>
          <p:nvPr/>
        </p:nvSpPr>
        <p:spPr>
          <a:xfrm>
            <a:off x="514349" y="742950"/>
            <a:ext cx="3771901" cy="830997"/>
          </a:xfrm>
          <a:prstGeom prst="rect">
            <a:avLst/>
          </a:prstGeom>
          <a:noFill/>
        </p:spPr>
        <p:txBody>
          <a:bodyPr wrap="square" rtlCol="0">
            <a:spAutoFit/>
          </a:bodyPr>
          <a:lstStyle/>
          <a:p>
            <a:r>
              <a:rPr lang="en-US" sz="1600" dirty="0" smtClean="0">
                <a:solidFill>
                  <a:schemeClr val="bg2">
                    <a:lumMod val="60000"/>
                    <a:lumOff val="40000"/>
                  </a:schemeClr>
                </a:solidFill>
              </a:rPr>
              <a:t>Hotwire</a:t>
            </a:r>
            <a:r>
              <a:rPr lang="en-US" sz="2400" dirty="0" smtClean="0">
                <a:solidFill>
                  <a:schemeClr val="tx2">
                    <a:lumMod val="65000"/>
                    <a:lumOff val="35000"/>
                  </a:schemeClr>
                </a:solidFill>
              </a:rPr>
              <a:t> 	</a:t>
            </a:r>
          </a:p>
          <a:p>
            <a:r>
              <a:rPr lang="en-US" sz="2400" dirty="0" smtClean="0">
                <a:solidFill>
                  <a:schemeClr val="tx2">
                    <a:lumMod val="65000"/>
                    <a:lumOff val="35000"/>
                  </a:schemeClr>
                </a:solidFill>
              </a:rPr>
              <a:t>Hot Rate</a:t>
            </a:r>
          </a:p>
        </p:txBody>
      </p:sp>
      <p:sp>
        <p:nvSpPr>
          <p:cNvPr id="14" name="TextBox 13"/>
          <p:cNvSpPr txBox="1"/>
          <p:nvPr/>
        </p:nvSpPr>
        <p:spPr>
          <a:xfrm>
            <a:off x="4400549" y="1066800"/>
            <a:ext cx="4171951" cy="338554"/>
          </a:xfrm>
          <a:prstGeom prst="rect">
            <a:avLst/>
          </a:prstGeom>
          <a:noFill/>
        </p:spPr>
        <p:txBody>
          <a:bodyPr wrap="square" rtlCol="0">
            <a:spAutoFit/>
          </a:bodyPr>
          <a:lstStyle/>
          <a:p>
            <a:r>
              <a:rPr lang="en-US" sz="1600" dirty="0" smtClean="0">
                <a:solidFill>
                  <a:schemeClr val="tx2">
                    <a:lumMod val="65000"/>
                    <a:lumOff val="35000"/>
                  </a:schemeClr>
                </a:solidFill>
              </a:rPr>
              <a:t>positive, not informative, matches our name </a:t>
            </a:r>
          </a:p>
        </p:txBody>
      </p:sp>
      <p:sp>
        <p:nvSpPr>
          <p:cNvPr id="8" name="TextBox 7"/>
          <p:cNvSpPr txBox="1"/>
          <p:nvPr/>
        </p:nvSpPr>
        <p:spPr>
          <a:xfrm>
            <a:off x="571499" y="2219325"/>
            <a:ext cx="4152901" cy="2062103"/>
          </a:xfrm>
          <a:prstGeom prst="rect">
            <a:avLst/>
          </a:prstGeom>
          <a:noFill/>
        </p:spPr>
        <p:txBody>
          <a:bodyPr wrap="square" rtlCol="0">
            <a:spAutoFit/>
          </a:bodyPr>
          <a:lstStyle/>
          <a:p>
            <a:r>
              <a:rPr lang="en-US" sz="1600" dirty="0" smtClean="0">
                <a:solidFill>
                  <a:schemeClr val="tx2">
                    <a:lumMod val="65000"/>
                    <a:lumOff val="35000"/>
                  </a:schemeClr>
                </a:solidFill>
              </a:rPr>
              <a:t>My gut feeling is that the guy on the street doesn’t care about Hotwire or Hot Rates.</a:t>
            </a:r>
          </a:p>
          <a:p>
            <a:endParaRPr lang="en-US" sz="1600" dirty="0" smtClean="0">
              <a:solidFill>
                <a:schemeClr val="tx2">
                  <a:lumMod val="65000"/>
                  <a:lumOff val="35000"/>
                </a:schemeClr>
              </a:solidFill>
            </a:endParaRPr>
          </a:p>
          <a:p>
            <a:r>
              <a:rPr lang="en-US" sz="1600" dirty="0" smtClean="0">
                <a:solidFill>
                  <a:schemeClr val="tx2">
                    <a:lumMod val="65000"/>
                    <a:lumOff val="35000"/>
                  </a:schemeClr>
                </a:solidFill>
              </a:rPr>
              <a:t>He cares about bargains.</a:t>
            </a:r>
          </a:p>
          <a:p>
            <a:endParaRPr lang="en-US" sz="1600" dirty="0" smtClean="0">
              <a:solidFill>
                <a:schemeClr val="tx2">
                  <a:lumMod val="65000"/>
                  <a:lumOff val="35000"/>
                </a:schemeClr>
              </a:solidFill>
            </a:endParaRPr>
          </a:p>
          <a:p>
            <a:r>
              <a:rPr lang="en-US" sz="1600" dirty="0" smtClean="0">
                <a:solidFill>
                  <a:schemeClr val="tx2">
                    <a:lumMod val="65000"/>
                    <a:lumOff val="35000"/>
                  </a:schemeClr>
                </a:solidFill>
              </a:rPr>
              <a:t>We should come up with a name for our opaque products that better meets this need.</a:t>
            </a:r>
          </a:p>
        </p:txBody>
      </p:sp>
      <p:sp>
        <p:nvSpPr>
          <p:cNvPr id="9" name="Rectangle 8"/>
          <p:cNvSpPr/>
          <p:nvPr/>
        </p:nvSpPr>
        <p:spPr>
          <a:xfrm>
            <a:off x="514350" y="819150"/>
            <a:ext cx="8239126" cy="1104900"/>
          </a:xfrm>
          <a:prstGeom prst="rect">
            <a:avLst/>
          </a:prstGeom>
          <a:no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153988"/>
            <a:ext cx="8223250" cy="487362"/>
          </a:xfrm>
        </p:spPr>
        <p:txBody>
          <a:bodyPr/>
          <a:lstStyle/>
          <a:p>
            <a:pPr algn="l"/>
            <a:r>
              <a:rPr lang="en-US" dirty="0" smtClean="0"/>
              <a:t>Answering Questions </a:t>
            </a:r>
            <a:endParaRPr lang="en-US" dirty="0"/>
          </a:p>
        </p:txBody>
      </p:sp>
      <p:sp>
        <p:nvSpPr>
          <p:cNvPr id="9" name="TextBox 8"/>
          <p:cNvSpPr txBox="1"/>
          <p:nvPr/>
        </p:nvSpPr>
        <p:spPr>
          <a:xfrm>
            <a:off x="514350" y="819150"/>
            <a:ext cx="8172450" cy="830997"/>
          </a:xfrm>
          <a:prstGeom prst="rect">
            <a:avLst/>
          </a:prstGeom>
          <a:noFill/>
        </p:spPr>
        <p:txBody>
          <a:bodyPr wrap="square" rtlCol="0">
            <a:spAutoFit/>
          </a:bodyPr>
          <a:lstStyle/>
          <a:p>
            <a:r>
              <a:rPr lang="en-US" sz="1600" dirty="0" smtClean="0">
                <a:solidFill>
                  <a:schemeClr val="tx2">
                    <a:lumMod val="65000"/>
                    <a:lumOff val="35000"/>
                  </a:schemeClr>
                </a:solidFill>
              </a:rPr>
              <a:t>Users are bound to have questions about our opaque products. We provide answers to their questions throughout the purchase flow but people still aren’t finding the answers. This is an area where we can improve.</a:t>
            </a:r>
            <a:endParaRPr lang="en-US" sz="1600" dirty="0">
              <a:solidFill>
                <a:schemeClr val="tx2">
                  <a:lumMod val="65000"/>
                  <a:lumOff val="35000"/>
                </a:schemeClr>
              </a:solidFill>
            </a:endParaRPr>
          </a:p>
        </p:txBody>
      </p:sp>
      <p:pic>
        <p:nvPicPr>
          <p:cNvPr id="12291" name="Picture 3"/>
          <p:cNvPicPr>
            <a:picLocks noChangeAspect="1" noChangeArrowheads="1"/>
          </p:cNvPicPr>
          <p:nvPr/>
        </p:nvPicPr>
        <p:blipFill>
          <a:blip r:embed="rId2" cstate="print"/>
          <a:srcRect/>
          <a:stretch>
            <a:fillRect/>
          </a:stretch>
        </p:blipFill>
        <p:spPr bwMode="auto">
          <a:xfrm>
            <a:off x="538164" y="2345760"/>
            <a:ext cx="5567362" cy="1254690"/>
          </a:xfrm>
          <a:prstGeom prst="rect">
            <a:avLst/>
          </a:prstGeom>
          <a:noFill/>
          <a:ln w="9525">
            <a:noFill/>
            <a:miter lim="800000"/>
            <a:headEnd/>
            <a:tailEnd/>
          </a:ln>
        </p:spPr>
      </p:pic>
      <p:pic>
        <p:nvPicPr>
          <p:cNvPr id="12293" name="Picture 5"/>
          <p:cNvPicPr>
            <a:picLocks noChangeAspect="1" noChangeArrowheads="1"/>
          </p:cNvPicPr>
          <p:nvPr/>
        </p:nvPicPr>
        <p:blipFill>
          <a:blip r:embed="rId3" cstate="print"/>
          <a:srcRect/>
          <a:stretch>
            <a:fillRect/>
          </a:stretch>
        </p:blipFill>
        <p:spPr bwMode="auto">
          <a:xfrm>
            <a:off x="566739" y="4326969"/>
            <a:ext cx="5458932" cy="2021444"/>
          </a:xfrm>
          <a:prstGeom prst="rect">
            <a:avLst/>
          </a:prstGeom>
          <a:noFill/>
          <a:ln w="9525">
            <a:noFill/>
            <a:miter lim="800000"/>
            <a:headEnd/>
            <a:tailEnd/>
          </a:ln>
        </p:spPr>
      </p:pic>
      <p:cxnSp>
        <p:nvCxnSpPr>
          <p:cNvPr id="15" name="Straight Arrow Connector 14"/>
          <p:cNvCxnSpPr/>
          <p:nvPr/>
        </p:nvCxnSpPr>
        <p:spPr>
          <a:xfrm rot="10800000" flipV="1">
            <a:off x="5829301" y="4524373"/>
            <a:ext cx="828677" cy="1905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flipV="1">
            <a:off x="5781676" y="3305173"/>
            <a:ext cx="828677" cy="1905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4349" y="1914525"/>
            <a:ext cx="8334375" cy="338554"/>
          </a:xfrm>
          <a:prstGeom prst="rect">
            <a:avLst/>
          </a:prstGeom>
          <a:noFill/>
        </p:spPr>
        <p:txBody>
          <a:bodyPr wrap="square" rtlCol="0">
            <a:spAutoFit/>
          </a:bodyPr>
          <a:lstStyle/>
          <a:p>
            <a:r>
              <a:rPr lang="en-US" sz="1600" dirty="0" smtClean="0">
                <a:solidFill>
                  <a:schemeClr val="tx2">
                    <a:lumMod val="65000"/>
                    <a:lumOff val="35000"/>
                  </a:schemeClr>
                </a:solidFill>
              </a:rPr>
              <a:t>This answer is buried under “Hotwire Hot Rate”, something the user might not care about.</a:t>
            </a:r>
            <a:endParaRPr lang="en-US" sz="1600" dirty="0">
              <a:solidFill>
                <a:schemeClr val="tx2">
                  <a:lumMod val="65000"/>
                  <a:lumOff val="35000"/>
                </a:schemeClr>
              </a:solidFill>
            </a:endParaRPr>
          </a:p>
        </p:txBody>
      </p:sp>
      <p:sp>
        <p:nvSpPr>
          <p:cNvPr id="19" name="TextBox 18"/>
          <p:cNvSpPr txBox="1"/>
          <p:nvPr/>
        </p:nvSpPr>
        <p:spPr>
          <a:xfrm>
            <a:off x="514350" y="3895725"/>
            <a:ext cx="8172450" cy="338554"/>
          </a:xfrm>
          <a:prstGeom prst="rect">
            <a:avLst/>
          </a:prstGeom>
          <a:noFill/>
        </p:spPr>
        <p:txBody>
          <a:bodyPr wrap="square" rtlCol="0">
            <a:spAutoFit/>
          </a:bodyPr>
          <a:lstStyle/>
          <a:p>
            <a:r>
              <a:rPr lang="en-US" sz="1600" dirty="0" smtClean="0">
                <a:solidFill>
                  <a:schemeClr val="tx2">
                    <a:lumMod val="65000"/>
                    <a:lumOff val="35000"/>
                  </a:schemeClr>
                </a:solidFill>
              </a:rPr>
              <a:t>This answer might be glossed over and missed.</a:t>
            </a:r>
            <a:endParaRPr lang="en-US" sz="1600" dirty="0">
              <a:solidFill>
                <a:schemeClr val="tx2">
                  <a:lumMod val="65000"/>
                  <a:lumOff val="35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153988"/>
            <a:ext cx="8223250" cy="487362"/>
          </a:xfrm>
        </p:spPr>
        <p:txBody>
          <a:bodyPr/>
          <a:lstStyle/>
          <a:p>
            <a:pPr algn="l"/>
            <a:r>
              <a:rPr lang="en-US" dirty="0" smtClean="0"/>
              <a:t>Transparent Tradeoff</a:t>
            </a:r>
            <a:endParaRPr lang="en-US" dirty="0"/>
          </a:p>
        </p:txBody>
      </p:sp>
      <p:sp>
        <p:nvSpPr>
          <p:cNvPr id="8" name="TextBox 7"/>
          <p:cNvSpPr txBox="1"/>
          <p:nvPr/>
        </p:nvSpPr>
        <p:spPr>
          <a:xfrm>
            <a:off x="514350" y="819150"/>
            <a:ext cx="6619875" cy="4770537"/>
          </a:xfrm>
          <a:prstGeom prst="rect">
            <a:avLst/>
          </a:prstGeom>
          <a:noFill/>
        </p:spPr>
        <p:txBody>
          <a:bodyPr wrap="square" rtlCol="0">
            <a:spAutoFit/>
          </a:bodyPr>
          <a:lstStyle/>
          <a:p>
            <a:r>
              <a:rPr lang="en-US" sz="1600" dirty="0" smtClean="0">
                <a:solidFill>
                  <a:schemeClr val="tx2">
                    <a:lumMod val="65000"/>
                    <a:lumOff val="35000"/>
                  </a:schemeClr>
                </a:solidFill>
              </a:rPr>
              <a:t>We need to make the tradeoff in our product more obvious.</a:t>
            </a:r>
          </a:p>
          <a:p>
            <a:endParaRPr lang="en-US" sz="1600" dirty="0" smtClean="0">
              <a:solidFill>
                <a:schemeClr val="tx2">
                  <a:lumMod val="65000"/>
                  <a:lumOff val="35000"/>
                </a:schemeClr>
              </a:solidFill>
            </a:endParaRPr>
          </a:p>
          <a:p>
            <a:endParaRPr lang="en-US" sz="1600" dirty="0" smtClean="0">
              <a:solidFill>
                <a:schemeClr val="tx2">
                  <a:lumMod val="65000"/>
                  <a:lumOff val="35000"/>
                </a:schemeClr>
              </a:solidFill>
            </a:endParaRPr>
          </a:p>
          <a:p>
            <a:pPr lvl="1"/>
            <a:r>
              <a:rPr lang="en-US" sz="1600" dirty="0" smtClean="0">
                <a:solidFill>
                  <a:schemeClr val="tx2">
                    <a:lumMod val="65000"/>
                    <a:lumOff val="35000"/>
                  </a:schemeClr>
                </a:solidFill>
              </a:rPr>
              <a:t>Going out of business! </a:t>
            </a:r>
          </a:p>
          <a:p>
            <a:pPr lvl="1"/>
            <a:r>
              <a:rPr lang="en-US" sz="1600" dirty="0" smtClean="0">
                <a:solidFill>
                  <a:srgbClr val="00B050"/>
                </a:solidFill>
              </a:rPr>
              <a:t>Everything 50% off. </a:t>
            </a:r>
            <a:r>
              <a:rPr lang="en-US" sz="1600" dirty="0" smtClean="0">
                <a:solidFill>
                  <a:srgbClr val="FF0000"/>
                </a:solidFill>
              </a:rPr>
              <a:t>All sales final.</a:t>
            </a:r>
            <a:endParaRPr lang="en-US" sz="1600" dirty="0" smtClean="0">
              <a:solidFill>
                <a:schemeClr val="tx2">
                  <a:lumMod val="65000"/>
                  <a:lumOff val="35000"/>
                </a:schemeClr>
              </a:solidFill>
            </a:endParaRPr>
          </a:p>
          <a:p>
            <a:pPr lvl="1"/>
            <a:endParaRPr lang="en-US" sz="1600" dirty="0" smtClean="0">
              <a:solidFill>
                <a:schemeClr val="tx2">
                  <a:lumMod val="65000"/>
                  <a:lumOff val="35000"/>
                </a:schemeClr>
              </a:solidFill>
            </a:endParaRPr>
          </a:p>
          <a:p>
            <a:pPr lvl="1"/>
            <a:r>
              <a:rPr lang="en-US" sz="1600" dirty="0" smtClean="0">
                <a:solidFill>
                  <a:srgbClr val="FF0000"/>
                </a:solidFill>
              </a:rPr>
              <a:t>Yesterday’s Muffins</a:t>
            </a:r>
          </a:p>
          <a:p>
            <a:pPr lvl="1"/>
            <a:r>
              <a:rPr lang="en-US" sz="1600" dirty="0" smtClean="0">
                <a:solidFill>
                  <a:srgbClr val="00B050"/>
                </a:solidFill>
              </a:rPr>
              <a:t>Half price</a:t>
            </a:r>
          </a:p>
          <a:p>
            <a:pPr lvl="1"/>
            <a:endParaRPr lang="en-US" sz="1600" dirty="0" smtClean="0">
              <a:solidFill>
                <a:srgbClr val="00B050"/>
              </a:solidFill>
            </a:endParaRPr>
          </a:p>
          <a:p>
            <a:pPr lvl="1"/>
            <a:r>
              <a:rPr lang="en-US" sz="1600" dirty="0" smtClean="0">
                <a:solidFill>
                  <a:srgbClr val="00B050"/>
                </a:solidFill>
              </a:rPr>
              <a:t>30% off your hotel room</a:t>
            </a:r>
          </a:p>
          <a:p>
            <a:pPr lvl="1"/>
            <a:r>
              <a:rPr lang="en-US" sz="1600" dirty="0" smtClean="0">
                <a:solidFill>
                  <a:srgbClr val="FF0000"/>
                </a:solidFill>
              </a:rPr>
              <a:t>Hotel revealed after you book</a:t>
            </a:r>
          </a:p>
          <a:p>
            <a:endParaRPr lang="en-US" sz="1600" dirty="0" smtClean="0">
              <a:solidFill>
                <a:schemeClr val="tx2">
                  <a:lumMod val="65000"/>
                  <a:lumOff val="35000"/>
                </a:schemeClr>
              </a:solidFill>
            </a:endParaRPr>
          </a:p>
          <a:p>
            <a:r>
              <a:rPr lang="en-US" sz="1600" dirty="0" smtClean="0">
                <a:solidFill>
                  <a:schemeClr val="tx2">
                    <a:lumMod val="65000"/>
                    <a:lumOff val="35000"/>
                  </a:schemeClr>
                </a:solidFill>
              </a:rPr>
              <a:t/>
            </a:r>
            <a:br>
              <a:rPr lang="en-US" sz="1600" dirty="0" smtClean="0">
                <a:solidFill>
                  <a:schemeClr val="tx2">
                    <a:lumMod val="65000"/>
                    <a:lumOff val="35000"/>
                  </a:schemeClr>
                </a:solidFill>
              </a:rPr>
            </a:br>
            <a:r>
              <a:rPr lang="en-US" sz="1600" dirty="0" smtClean="0">
                <a:solidFill>
                  <a:schemeClr val="tx2">
                    <a:lumMod val="65000"/>
                    <a:lumOff val="35000"/>
                  </a:schemeClr>
                </a:solidFill>
              </a:rPr>
              <a:t>If discounts are deep enough, people will just want to buy. </a:t>
            </a:r>
          </a:p>
          <a:p>
            <a:r>
              <a:rPr lang="en-US" sz="1600" dirty="0" smtClean="0">
                <a:solidFill>
                  <a:schemeClr val="tx2">
                    <a:lumMod val="65000"/>
                    <a:lumOff val="35000"/>
                  </a:schemeClr>
                </a:solidFill>
              </a:rPr>
              <a:t>They won’t ask why. We need to tell them why so they’re not surprised. </a:t>
            </a:r>
          </a:p>
          <a:p>
            <a:endParaRPr lang="en-US" sz="1600" dirty="0" smtClean="0">
              <a:solidFill>
                <a:schemeClr val="tx2">
                  <a:lumMod val="65000"/>
                  <a:lumOff val="35000"/>
                </a:schemeClr>
              </a:solidFill>
            </a:endParaRPr>
          </a:p>
          <a:p>
            <a:r>
              <a:rPr lang="en-US" sz="1600" dirty="0" smtClean="0">
                <a:solidFill>
                  <a:schemeClr val="tx2">
                    <a:lumMod val="65000"/>
                    <a:lumOff val="35000"/>
                  </a:schemeClr>
                </a:solidFill>
              </a:rPr>
              <a:t>If there is a tradeoff, we need to make it clear </a:t>
            </a:r>
            <a:r>
              <a:rPr lang="en-US" sz="1600" b="1" dirty="0" smtClean="0">
                <a:solidFill>
                  <a:schemeClr val="tx2">
                    <a:lumMod val="65000"/>
                    <a:lumOff val="35000"/>
                  </a:schemeClr>
                </a:solidFill>
              </a:rPr>
              <a:t>immediately</a:t>
            </a:r>
            <a:r>
              <a:rPr lang="en-US" sz="1600" dirty="0" smtClean="0">
                <a:solidFill>
                  <a:schemeClr val="tx2">
                    <a:lumMod val="65000"/>
                    <a:lumOff val="35000"/>
                  </a:schemeClr>
                </a:solidFill>
              </a:rPr>
              <a:t> so they don’t find out later and then think that “there’s a catch”. </a:t>
            </a:r>
          </a:p>
          <a:p>
            <a:endParaRPr lang="en-US" sz="1600" dirty="0" smtClean="0">
              <a:solidFill>
                <a:schemeClr val="tx2">
                  <a:lumMod val="65000"/>
                  <a:lumOff val="35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153988"/>
            <a:ext cx="8223250" cy="487362"/>
          </a:xfrm>
        </p:spPr>
        <p:txBody>
          <a:bodyPr/>
          <a:lstStyle/>
          <a:p>
            <a:pPr algn="l"/>
            <a:r>
              <a:rPr lang="en-US" dirty="0" smtClean="0"/>
              <a:t>How does our tradeoff work?</a:t>
            </a:r>
            <a:endParaRPr lang="en-US" dirty="0"/>
          </a:p>
        </p:txBody>
      </p:sp>
      <p:sp>
        <p:nvSpPr>
          <p:cNvPr id="8" name="TextBox 7"/>
          <p:cNvSpPr txBox="1"/>
          <p:nvPr/>
        </p:nvSpPr>
        <p:spPr>
          <a:xfrm>
            <a:off x="514350" y="819150"/>
            <a:ext cx="6619875" cy="5509200"/>
          </a:xfrm>
          <a:prstGeom prst="rect">
            <a:avLst/>
          </a:prstGeom>
          <a:noFill/>
        </p:spPr>
        <p:txBody>
          <a:bodyPr wrap="square" rtlCol="0">
            <a:spAutoFit/>
          </a:bodyPr>
          <a:lstStyle/>
          <a:p>
            <a:r>
              <a:rPr lang="en-US" sz="1600" dirty="0" smtClean="0">
                <a:solidFill>
                  <a:schemeClr val="tx2">
                    <a:lumMod val="65000"/>
                    <a:lumOff val="35000"/>
                  </a:schemeClr>
                </a:solidFill>
              </a:rPr>
              <a:t>We have a challenging tradeoff to explain. Even if people know what our tradeoff is, they might not understand how it works. They might be thinking:</a:t>
            </a:r>
          </a:p>
          <a:p>
            <a:endParaRPr lang="en-US" sz="1600" b="1" dirty="0" smtClean="0">
              <a:solidFill>
                <a:schemeClr val="tx2">
                  <a:lumMod val="65000"/>
                  <a:lumOff val="35000"/>
                </a:schemeClr>
              </a:solidFill>
            </a:endParaRPr>
          </a:p>
          <a:p>
            <a:r>
              <a:rPr lang="en-US" sz="1600" b="1" dirty="0" smtClean="0">
                <a:solidFill>
                  <a:schemeClr val="tx2">
                    <a:lumMod val="65000"/>
                    <a:lumOff val="35000"/>
                  </a:schemeClr>
                </a:solidFill>
              </a:rPr>
              <a:t>Why does hiding the hotel name make it cheaper? </a:t>
            </a:r>
          </a:p>
          <a:p>
            <a:endParaRPr lang="en-US" sz="1600" dirty="0" smtClean="0">
              <a:solidFill>
                <a:schemeClr val="tx2">
                  <a:lumMod val="65000"/>
                  <a:lumOff val="35000"/>
                </a:schemeClr>
              </a:solidFill>
            </a:endParaRPr>
          </a:p>
          <a:p>
            <a:r>
              <a:rPr lang="en-US" sz="1600" dirty="0" smtClean="0">
                <a:solidFill>
                  <a:schemeClr val="tx2">
                    <a:lumMod val="65000"/>
                    <a:lumOff val="35000"/>
                  </a:schemeClr>
                </a:solidFill>
              </a:rPr>
              <a:t>It’s easy to understand why a bakery can’t make yesterday’s muffin’s taste as fresh as today’s, and that yesterday’s muffins are not as fresh and are therefore discounted. </a:t>
            </a:r>
          </a:p>
          <a:p>
            <a:endParaRPr lang="en-US" sz="1600" dirty="0" smtClean="0">
              <a:solidFill>
                <a:schemeClr val="tx2">
                  <a:lumMod val="65000"/>
                  <a:lumOff val="35000"/>
                </a:schemeClr>
              </a:solidFill>
            </a:endParaRPr>
          </a:p>
          <a:p>
            <a:r>
              <a:rPr lang="en-US" sz="1600" dirty="0" smtClean="0">
                <a:solidFill>
                  <a:schemeClr val="tx2">
                    <a:lumMod val="65000"/>
                    <a:lumOff val="35000"/>
                  </a:schemeClr>
                </a:solidFill>
              </a:rPr>
              <a:t>It’s more difficult to understand that a hotel has excess inventory, is willing to sell those rooms at a discount as long as people don’t know which hotel it is, but that those people will find out which hotel it is right after they buy it. </a:t>
            </a:r>
          </a:p>
          <a:p>
            <a:endParaRPr lang="en-US" sz="1600" dirty="0" smtClean="0">
              <a:solidFill>
                <a:schemeClr val="tx2">
                  <a:lumMod val="65000"/>
                  <a:lumOff val="35000"/>
                </a:schemeClr>
              </a:solidFill>
            </a:endParaRPr>
          </a:p>
          <a:p>
            <a:r>
              <a:rPr lang="en-US" sz="1600" b="1" dirty="0" smtClean="0">
                <a:solidFill>
                  <a:schemeClr val="tx2">
                    <a:lumMod val="65000"/>
                    <a:lumOff val="35000"/>
                  </a:schemeClr>
                </a:solidFill>
              </a:rPr>
              <a:t>People probably think, “Why can’t you just tell me the hotel name?” but nobody is thinking, “Why can’t you just make yesterday’s muffins taste as fresh as today’s?”. </a:t>
            </a:r>
          </a:p>
          <a:p>
            <a:endParaRPr lang="en-US" sz="1600" dirty="0" smtClean="0">
              <a:solidFill>
                <a:schemeClr val="tx2">
                  <a:lumMod val="65000"/>
                  <a:lumOff val="35000"/>
                </a:schemeClr>
              </a:solidFill>
            </a:endParaRPr>
          </a:p>
          <a:p>
            <a:r>
              <a:rPr lang="en-US" sz="1600" dirty="0" smtClean="0">
                <a:solidFill>
                  <a:schemeClr val="tx2">
                    <a:lumMod val="65000"/>
                    <a:lumOff val="35000"/>
                  </a:schemeClr>
                </a:solidFill>
              </a:rPr>
              <a:t>If we are perceived as holding back, making up strange rules, or generally trying to trick people, then it will be very hard for us to sell our product.</a:t>
            </a:r>
            <a:endParaRPr lang="en-US" sz="1600" dirty="0">
              <a:solidFill>
                <a:schemeClr val="tx2">
                  <a:lumMod val="65000"/>
                  <a:lumOff val="35000"/>
                </a:schemeClr>
              </a:solidFill>
            </a:endParaRPr>
          </a:p>
        </p:txBody>
      </p:sp>
      <p:pic>
        <p:nvPicPr>
          <p:cNvPr id="10243" name="Picture 3"/>
          <p:cNvPicPr>
            <a:picLocks noChangeAspect="1" noChangeArrowheads="1"/>
          </p:cNvPicPr>
          <p:nvPr/>
        </p:nvPicPr>
        <p:blipFill>
          <a:blip r:embed="rId2" cstate="print"/>
          <a:srcRect/>
          <a:stretch>
            <a:fillRect/>
          </a:stretch>
        </p:blipFill>
        <p:spPr bwMode="auto">
          <a:xfrm>
            <a:off x="7006936" y="923925"/>
            <a:ext cx="1870364" cy="1543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 calcmode="lin" valueType="num">
                                      <p:cBhvr additive="base">
                                        <p:cTn id="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anim calcmode="lin" valueType="num">
                                      <p:cBhvr additive="base">
                                        <p:cTn id="1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8" end="8"/>
                                            </p:txEl>
                                          </p:spTgt>
                                        </p:tgtEl>
                                        <p:attrNameLst>
                                          <p:attrName>style.visibility</p:attrName>
                                        </p:attrNameLst>
                                      </p:cBhvr>
                                      <p:to>
                                        <p:strVal val="visible"/>
                                      </p:to>
                                    </p:set>
                                    <p:anim calcmode="lin" valueType="num">
                                      <p:cBhvr additive="base">
                                        <p:cTn id="17"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8" end="8"/>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xEl>
                                              <p:pRg st="10" end="10"/>
                                            </p:txEl>
                                          </p:spTgt>
                                        </p:tgtEl>
                                        <p:attrNameLst>
                                          <p:attrName>style.visibility</p:attrName>
                                        </p:attrNameLst>
                                      </p:cBhvr>
                                      <p:to>
                                        <p:strVal val="visible"/>
                                      </p:to>
                                    </p:set>
                                    <p:anim calcmode="lin" valueType="num">
                                      <p:cBhvr additive="base">
                                        <p:cTn id="21"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153988"/>
            <a:ext cx="8223250" cy="487362"/>
          </a:xfrm>
        </p:spPr>
        <p:txBody>
          <a:bodyPr/>
          <a:lstStyle/>
          <a:p>
            <a:pPr algn="l"/>
            <a:r>
              <a:rPr lang="en-US" dirty="0" smtClean="0"/>
              <a:t>Distraction</a:t>
            </a:r>
            <a:endParaRPr lang="en-US" dirty="0"/>
          </a:p>
        </p:txBody>
      </p:sp>
      <p:sp>
        <p:nvSpPr>
          <p:cNvPr id="8" name="TextBox 7"/>
          <p:cNvSpPr txBox="1"/>
          <p:nvPr/>
        </p:nvSpPr>
        <p:spPr>
          <a:xfrm>
            <a:off x="514351" y="819150"/>
            <a:ext cx="4286250" cy="4031873"/>
          </a:xfrm>
          <a:prstGeom prst="rect">
            <a:avLst/>
          </a:prstGeom>
          <a:noFill/>
        </p:spPr>
        <p:txBody>
          <a:bodyPr wrap="square" rtlCol="0">
            <a:spAutoFit/>
          </a:bodyPr>
          <a:lstStyle/>
          <a:p>
            <a:r>
              <a:rPr lang="en-US" sz="1600" dirty="0" smtClean="0">
                <a:solidFill>
                  <a:schemeClr val="tx2">
                    <a:lumMod val="65000"/>
                    <a:lumOff val="35000"/>
                  </a:schemeClr>
                </a:solidFill>
              </a:rPr>
              <a:t>In Priceline’s model, the user is preoccupied with bidding and distracted from thinking about the hotel identity. </a:t>
            </a:r>
          </a:p>
          <a:p>
            <a:endParaRPr lang="en-US" sz="1600" dirty="0" smtClean="0">
              <a:solidFill>
                <a:schemeClr val="tx2">
                  <a:lumMod val="65000"/>
                  <a:lumOff val="35000"/>
                </a:schemeClr>
              </a:solidFill>
            </a:endParaRPr>
          </a:p>
          <a:p>
            <a:r>
              <a:rPr lang="en-US" sz="1600" dirty="0" smtClean="0">
                <a:solidFill>
                  <a:schemeClr val="tx2">
                    <a:lumMod val="65000"/>
                    <a:lumOff val="35000"/>
                  </a:schemeClr>
                </a:solidFill>
              </a:rPr>
              <a:t>What can we distract the user with? </a:t>
            </a:r>
          </a:p>
          <a:p>
            <a:endParaRPr lang="en-US" sz="1600" dirty="0" smtClean="0">
              <a:solidFill>
                <a:schemeClr val="tx2">
                  <a:lumMod val="65000"/>
                  <a:lumOff val="35000"/>
                </a:schemeClr>
              </a:solidFill>
            </a:endParaRPr>
          </a:p>
          <a:p>
            <a:r>
              <a:rPr lang="en-US" sz="1600" dirty="0" smtClean="0">
                <a:solidFill>
                  <a:schemeClr val="tx2">
                    <a:lumMod val="65000"/>
                    <a:lumOff val="35000"/>
                  </a:schemeClr>
                </a:solidFill>
              </a:rPr>
              <a:t>We can emphasize the good part of the tradeoff, the benefits of our product. </a:t>
            </a:r>
          </a:p>
          <a:p>
            <a:endParaRPr lang="en-US" sz="1600" dirty="0" smtClean="0">
              <a:solidFill>
                <a:schemeClr val="tx2">
                  <a:lumMod val="65000"/>
                  <a:lumOff val="35000"/>
                </a:schemeClr>
              </a:solidFill>
            </a:endParaRPr>
          </a:p>
          <a:p>
            <a:r>
              <a:rPr lang="en-US" sz="1600" dirty="0" smtClean="0">
                <a:solidFill>
                  <a:schemeClr val="tx2">
                    <a:lumMod val="65000"/>
                    <a:lumOff val="35000"/>
                  </a:schemeClr>
                </a:solidFill>
              </a:rPr>
              <a:t>Is there anything else we can distract them with?</a:t>
            </a:r>
          </a:p>
          <a:p>
            <a:endParaRPr lang="en-US" sz="1600" dirty="0" smtClean="0">
              <a:solidFill>
                <a:schemeClr val="tx2">
                  <a:lumMod val="65000"/>
                  <a:lumOff val="35000"/>
                </a:schemeClr>
              </a:solidFill>
            </a:endParaRPr>
          </a:p>
          <a:p>
            <a:endParaRPr lang="en-US" sz="1600" dirty="0" smtClean="0">
              <a:solidFill>
                <a:schemeClr val="tx2">
                  <a:lumMod val="65000"/>
                  <a:lumOff val="35000"/>
                </a:schemeClr>
              </a:solidFill>
            </a:endParaRPr>
          </a:p>
          <a:p>
            <a:endParaRPr lang="en-US" sz="1600" dirty="0" smtClean="0">
              <a:solidFill>
                <a:schemeClr val="tx2">
                  <a:lumMod val="65000"/>
                  <a:lumOff val="35000"/>
                </a:schemeClr>
              </a:solidFill>
            </a:endParaRPr>
          </a:p>
          <a:p>
            <a:endParaRPr lang="en-US" sz="1600" dirty="0" smtClean="0">
              <a:solidFill>
                <a:schemeClr val="tx2">
                  <a:lumMod val="65000"/>
                  <a:lumOff val="35000"/>
                </a:schemeClr>
              </a:solidFill>
            </a:endParaRPr>
          </a:p>
          <a:p>
            <a:endParaRPr lang="en-US" sz="1600" dirty="0">
              <a:solidFill>
                <a:schemeClr val="tx2">
                  <a:lumMod val="65000"/>
                  <a:lumOff val="35000"/>
                </a:schemeClr>
              </a:solidFill>
            </a:endParaRPr>
          </a:p>
        </p:txBody>
      </p:sp>
      <p:pic>
        <p:nvPicPr>
          <p:cNvPr id="4098" name="Picture 2"/>
          <p:cNvPicPr>
            <a:picLocks noChangeAspect="1" noChangeArrowheads="1"/>
          </p:cNvPicPr>
          <p:nvPr/>
        </p:nvPicPr>
        <p:blipFill>
          <a:blip r:embed="rId2" cstate="print"/>
          <a:srcRect/>
          <a:stretch>
            <a:fillRect/>
          </a:stretch>
        </p:blipFill>
        <p:spPr bwMode="auto">
          <a:xfrm>
            <a:off x="4903167" y="914400"/>
            <a:ext cx="4174157" cy="3705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153988"/>
            <a:ext cx="8223250" cy="487362"/>
          </a:xfrm>
        </p:spPr>
        <p:txBody>
          <a:bodyPr/>
          <a:lstStyle/>
          <a:p>
            <a:pPr algn="l"/>
            <a:r>
              <a:rPr lang="en-US" dirty="0" smtClean="0"/>
              <a:t>A hot dog costs 30% of $</a:t>
            </a:r>
            <a:r>
              <a:rPr lang="en-US" dirty="0" err="1" smtClean="0"/>
              <a:t>omething</a:t>
            </a:r>
            <a:r>
              <a:rPr lang="en-US" dirty="0" smtClean="0"/>
              <a:t> </a:t>
            </a:r>
            <a:endParaRPr lang="en-US" dirty="0"/>
          </a:p>
        </p:txBody>
      </p:sp>
      <p:sp>
        <p:nvSpPr>
          <p:cNvPr id="8" name="TextBox 7"/>
          <p:cNvSpPr txBox="1"/>
          <p:nvPr/>
        </p:nvSpPr>
        <p:spPr>
          <a:xfrm>
            <a:off x="514351" y="819150"/>
            <a:ext cx="4286250" cy="5755422"/>
          </a:xfrm>
          <a:prstGeom prst="rect">
            <a:avLst/>
          </a:prstGeom>
          <a:noFill/>
        </p:spPr>
        <p:txBody>
          <a:bodyPr wrap="square" rtlCol="0">
            <a:spAutoFit/>
          </a:bodyPr>
          <a:lstStyle/>
          <a:p>
            <a:r>
              <a:rPr lang="en-US" sz="1600" dirty="0" smtClean="0">
                <a:solidFill>
                  <a:schemeClr val="tx2">
                    <a:lumMod val="65000"/>
                    <a:lumOff val="35000"/>
                  </a:schemeClr>
                </a:solidFill>
              </a:rPr>
              <a:t>It’s easier for people to think in dollar amounts than in percentages.</a:t>
            </a:r>
          </a:p>
          <a:p>
            <a:endParaRPr lang="en-US" sz="1600" dirty="0" smtClean="0">
              <a:solidFill>
                <a:schemeClr val="tx2">
                  <a:lumMod val="65000"/>
                  <a:lumOff val="35000"/>
                </a:schemeClr>
              </a:solidFill>
            </a:endParaRPr>
          </a:p>
          <a:p>
            <a:r>
              <a:rPr lang="en-US" sz="1600" dirty="0" smtClean="0">
                <a:solidFill>
                  <a:schemeClr val="tx2">
                    <a:lumMod val="65000"/>
                    <a:lumOff val="35000"/>
                  </a:schemeClr>
                </a:solidFill>
              </a:rPr>
              <a:t>People know what dollars buy not what percentages of dollars buy. </a:t>
            </a:r>
          </a:p>
          <a:p>
            <a:endParaRPr lang="en-US" sz="1600" dirty="0" smtClean="0">
              <a:solidFill>
                <a:schemeClr val="tx2">
                  <a:lumMod val="65000"/>
                  <a:lumOff val="35000"/>
                </a:schemeClr>
              </a:solidFill>
            </a:endParaRPr>
          </a:p>
          <a:p>
            <a:r>
              <a:rPr lang="en-US" sz="1600" dirty="0" smtClean="0">
                <a:solidFill>
                  <a:schemeClr val="tx2">
                    <a:lumMod val="65000"/>
                    <a:lumOff val="35000"/>
                  </a:schemeClr>
                </a:solidFill>
              </a:rPr>
              <a:t>When they hear of a discount, many people probably then have to convert percentages into dollar amounts. </a:t>
            </a:r>
          </a:p>
          <a:p>
            <a:endParaRPr lang="en-US" sz="1600" dirty="0" smtClean="0">
              <a:solidFill>
                <a:schemeClr val="tx2">
                  <a:lumMod val="65000"/>
                  <a:lumOff val="35000"/>
                </a:schemeClr>
              </a:solidFill>
            </a:endParaRPr>
          </a:p>
          <a:p>
            <a:r>
              <a:rPr lang="en-US" sz="1600" dirty="0" smtClean="0">
                <a:solidFill>
                  <a:schemeClr val="tx2">
                    <a:lumMod val="65000"/>
                    <a:lumOff val="35000"/>
                  </a:schemeClr>
                </a:solidFill>
              </a:rPr>
              <a:t>People are more likely to say, “30% off, wow, that’s $20!” than “$20 off, wow, that’s 30%!” Dollars impress people.</a:t>
            </a:r>
          </a:p>
          <a:p>
            <a:endParaRPr lang="en-US" sz="1600" dirty="0" smtClean="0">
              <a:solidFill>
                <a:schemeClr val="tx2">
                  <a:lumMod val="65000"/>
                  <a:lumOff val="35000"/>
                </a:schemeClr>
              </a:solidFill>
            </a:endParaRPr>
          </a:p>
          <a:p>
            <a:r>
              <a:rPr lang="en-US" sz="1600" dirty="0" smtClean="0">
                <a:solidFill>
                  <a:schemeClr val="tx2">
                    <a:lumMod val="65000"/>
                    <a:lumOff val="35000"/>
                  </a:schemeClr>
                </a:solidFill>
              </a:rPr>
              <a:t>In Priceline’s model, the exact dollar amount that they are saving each night is very obvious. </a:t>
            </a:r>
          </a:p>
          <a:p>
            <a:endParaRPr lang="en-US" sz="1600" dirty="0" smtClean="0">
              <a:solidFill>
                <a:schemeClr val="tx2">
                  <a:lumMod val="65000"/>
                  <a:lumOff val="35000"/>
                </a:schemeClr>
              </a:solidFill>
            </a:endParaRPr>
          </a:p>
          <a:p>
            <a:r>
              <a:rPr lang="en-US" sz="1600" b="1" dirty="0" smtClean="0">
                <a:solidFill>
                  <a:schemeClr val="tx2">
                    <a:lumMod val="65000"/>
                    <a:lumOff val="35000"/>
                  </a:schemeClr>
                </a:solidFill>
              </a:rPr>
              <a:t>How can we make the dollar amount of savings more obvious? </a:t>
            </a:r>
          </a:p>
          <a:p>
            <a:endParaRPr lang="en-US" sz="1600" dirty="0" smtClean="0">
              <a:solidFill>
                <a:schemeClr val="tx2">
                  <a:lumMod val="65000"/>
                  <a:lumOff val="35000"/>
                </a:schemeClr>
              </a:solidFill>
            </a:endParaRPr>
          </a:p>
          <a:p>
            <a:endParaRPr lang="en-US" sz="1600" dirty="0" smtClean="0">
              <a:solidFill>
                <a:schemeClr val="tx2">
                  <a:lumMod val="65000"/>
                  <a:lumOff val="35000"/>
                </a:schemeClr>
              </a:solidFill>
            </a:endParaRPr>
          </a:p>
          <a:p>
            <a:endParaRPr lang="en-US" sz="1600" dirty="0">
              <a:solidFill>
                <a:schemeClr val="tx2">
                  <a:lumMod val="65000"/>
                  <a:lumOff val="35000"/>
                </a:schemeClr>
              </a:solidFill>
            </a:endParaRPr>
          </a:p>
        </p:txBody>
      </p:sp>
      <p:pic>
        <p:nvPicPr>
          <p:cNvPr id="4098" name="Picture 2"/>
          <p:cNvPicPr>
            <a:picLocks noChangeAspect="1" noChangeArrowheads="1"/>
          </p:cNvPicPr>
          <p:nvPr/>
        </p:nvPicPr>
        <p:blipFill>
          <a:blip r:embed="rId2" cstate="print"/>
          <a:srcRect/>
          <a:stretch>
            <a:fillRect/>
          </a:stretch>
        </p:blipFill>
        <p:spPr bwMode="auto">
          <a:xfrm>
            <a:off x="5610226" y="3571875"/>
            <a:ext cx="2724150" cy="2418113"/>
          </a:xfrm>
          <a:prstGeom prst="rect">
            <a:avLst/>
          </a:prstGeom>
          <a:noFill/>
          <a:ln w="9525">
            <a:noFill/>
            <a:miter lim="800000"/>
            <a:headEnd/>
            <a:tailEnd/>
          </a:ln>
        </p:spPr>
      </p:pic>
      <p:pic>
        <p:nvPicPr>
          <p:cNvPr id="11266" name="Picture 2"/>
          <p:cNvPicPr>
            <a:picLocks noChangeAspect="1" noChangeArrowheads="1"/>
          </p:cNvPicPr>
          <p:nvPr/>
        </p:nvPicPr>
        <p:blipFill>
          <a:blip r:embed="rId3" cstate="print"/>
          <a:srcRect/>
          <a:stretch>
            <a:fillRect/>
          </a:stretch>
        </p:blipFill>
        <p:spPr bwMode="auto">
          <a:xfrm>
            <a:off x="5482259" y="1038224"/>
            <a:ext cx="2985466" cy="2138363"/>
          </a:xfrm>
          <a:prstGeom prst="rect">
            <a:avLst/>
          </a:prstGeom>
          <a:noFill/>
          <a:ln w="9525">
            <a:noFill/>
            <a:miter lim="800000"/>
            <a:headEnd/>
            <a:tailEnd/>
          </a:ln>
        </p:spPr>
      </p:pic>
      <p:sp>
        <p:nvSpPr>
          <p:cNvPr id="6" name="Oval 5"/>
          <p:cNvSpPr/>
          <p:nvPr/>
        </p:nvSpPr>
        <p:spPr>
          <a:xfrm>
            <a:off x="5429250" y="904875"/>
            <a:ext cx="609600" cy="609600"/>
          </a:xfrm>
          <a:prstGeom prst="ellipse">
            <a:avLst/>
          </a:prstGeom>
          <a:solidFill>
            <a:srgbClr val="FFFF00"/>
          </a:solidFill>
          <a:ln>
            <a:solidFill>
              <a:srgbClr val="F2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7" name="TextBox 6"/>
          <p:cNvSpPr txBox="1"/>
          <p:nvPr/>
        </p:nvSpPr>
        <p:spPr>
          <a:xfrm>
            <a:off x="5467351" y="1028700"/>
            <a:ext cx="419099" cy="338554"/>
          </a:xfrm>
          <a:prstGeom prst="rect">
            <a:avLst/>
          </a:prstGeom>
          <a:noFill/>
        </p:spPr>
        <p:txBody>
          <a:bodyPr wrap="square" rtlCol="0">
            <a:spAutoFit/>
          </a:bodyPr>
          <a:lstStyle/>
          <a:p>
            <a:r>
              <a:rPr lang="en-US" sz="1600" b="1" dirty="0" smtClean="0">
                <a:solidFill>
                  <a:schemeClr val="tx2">
                    <a:lumMod val="65000"/>
                    <a:lumOff val="35000"/>
                  </a:schemeClr>
                </a:solidFill>
              </a:rPr>
              <a:t>$</a:t>
            </a:r>
            <a:endParaRPr lang="en-US" sz="1600" b="1" dirty="0">
              <a:solidFill>
                <a:schemeClr val="tx2">
                  <a:lumMod val="65000"/>
                  <a:lumOff val="35000"/>
                </a:schemeClr>
              </a:solidFill>
            </a:endParaRPr>
          </a:p>
        </p:txBody>
      </p:sp>
      <p:sp>
        <p:nvSpPr>
          <p:cNvPr id="9" name="TextBox 8"/>
          <p:cNvSpPr txBox="1"/>
          <p:nvPr/>
        </p:nvSpPr>
        <p:spPr>
          <a:xfrm>
            <a:off x="5600701" y="1000125"/>
            <a:ext cx="419099" cy="461665"/>
          </a:xfrm>
          <a:prstGeom prst="rect">
            <a:avLst/>
          </a:prstGeom>
          <a:noFill/>
        </p:spPr>
        <p:txBody>
          <a:bodyPr wrap="square" rtlCol="0">
            <a:spAutoFit/>
          </a:bodyPr>
          <a:lstStyle/>
          <a:p>
            <a:r>
              <a:rPr lang="en-US" sz="2400" dirty="0" smtClean="0">
                <a:solidFill>
                  <a:schemeClr val="tx2">
                    <a:lumMod val="65000"/>
                    <a:lumOff val="35000"/>
                  </a:schemeClr>
                </a:solidFill>
              </a:rPr>
              <a:t>2</a:t>
            </a:r>
            <a:endParaRPr lang="en-US" sz="2400" dirty="0">
              <a:solidFill>
                <a:schemeClr val="tx2">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6250" y="828675"/>
            <a:ext cx="5991225"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0700" y="153988"/>
            <a:ext cx="8223250" cy="487362"/>
          </a:xfrm>
        </p:spPr>
        <p:txBody>
          <a:bodyPr/>
          <a:lstStyle/>
          <a:p>
            <a:pPr algn="l"/>
            <a:r>
              <a:rPr lang="en-US" dirty="0" smtClean="0"/>
              <a:t>Summary of Recommendations </a:t>
            </a:r>
            <a:endParaRPr lang="en-US" dirty="0"/>
          </a:p>
        </p:txBody>
      </p:sp>
      <p:sp>
        <p:nvSpPr>
          <p:cNvPr id="5" name="Rectangle 4"/>
          <p:cNvSpPr/>
          <p:nvPr/>
        </p:nvSpPr>
        <p:spPr>
          <a:xfrm>
            <a:off x="476250" y="1295400"/>
            <a:ext cx="5114925"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76250" y="1790700"/>
            <a:ext cx="6810375"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6250" y="3990975"/>
            <a:ext cx="6581775"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76250" y="4476750"/>
            <a:ext cx="4772025"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76250" y="2533650"/>
            <a:ext cx="7172325"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76250" y="3267075"/>
            <a:ext cx="7172325"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76250" y="4972050"/>
            <a:ext cx="744855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14351" y="819150"/>
            <a:ext cx="7448549" cy="5509200"/>
          </a:xfrm>
          <a:prstGeom prst="rect">
            <a:avLst/>
          </a:prstGeom>
          <a:noFill/>
        </p:spPr>
        <p:txBody>
          <a:bodyPr wrap="square" rtlCol="0">
            <a:spAutoFit/>
          </a:bodyPr>
          <a:lstStyle/>
          <a:p>
            <a:pPr>
              <a:buFont typeface="Arial" pitchFamily="34" charset="0"/>
              <a:buChar char="•"/>
            </a:pPr>
            <a:r>
              <a:rPr lang="en-US" sz="1600" dirty="0" smtClean="0">
                <a:solidFill>
                  <a:schemeClr val="tx2">
                    <a:lumMod val="65000"/>
                    <a:lumOff val="35000"/>
                  </a:schemeClr>
                </a:solidFill>
              </a:rPr>
              <a:t> Educate by placing opaque products alongside retail products. </a:t>
            </a:r>
          </a:p>
          <a:p>
            <a:pPr>
              <a:buFont typeface="Arial" pitchFamily="34" charset="0"/>
              <a:buChar char="•"/>
            </a:pPr>
            <a:endParaRPr lang="en-US" sz="1600" dirty="0" smtClean="0">
              <a:solidFill>
                <a:schemeClr val="tx2">
                  <a:lumMod val="65000"/>
                  <a:lumOff val="35000"/>
                </a:schemeClr>
              </a:solidFill>
            </a:endParaRPr>
          </a:p>
          <a:p>
            <a:pPr>
              <a:buFont typeface="Arial" pitchFamily="34" charset="0"/>
              <a:buChar char="•"/>
            </a:pPr>
            <a:r>
              <a:rPr lang="en-US" sz="1600" dirty="0" smtClean="0">
                <a:solidFill>
                  <a:schemeClr val="tx2">
                    <a:lumMod val="65000"/>
                    <a:lumOff val="35000"/>
                  </a:schemeClr>
                </a:solidFill>
              </a:rPr>
              <a:t> Educate by using an icon that denotes the unknown. </a:t>
            </a:r>
          </a:p>
          <a:p>
            <a:pPr>
              <a:buFont typeface="Arial" pitchFamily="34" charset="0"/>
              <a:buChar char="•"/>
            </a:pPr>
            <a:endParaRPr lang="en-US" sz="1600" dirty="0" smtClean="0">
              <a:solidFill>
                <a:schemeClr val="tx2">
                  <a:lumMod val="65000"/>
                  <a:lumOff val="35000"/>
                </a:schemeClr>
              </a:solidFill>
            </a:endParaRPr>
          </a:p>
          <a:p>
            <a:pPr>
              <a:buFont typeface="Arial" pitchFamily="34" charset="0"/>
              <a:buChar char="•"/>
            </a:pPr>
            <a:r>
              <a:rPr lang="en-US" sz="1600" dirty="0" smtClean="0">
                <a:solidFill>
                  <a:schemeClr val="tx2">
                    <a:lumMod val="65000"/>
                    <a:lumOff val="35000"/>
                  </a:schemeClr>
                </a:solidFill>
              </a:rPr>
              <a:t> Make the individual opaque product names drastically different from the individual retail product names.</a:t>
            </a:r>
          </a:p>
          <a:p>
            <a:pPr>
              <a:buFont typeface="Arial" pitchFamily="34" charset="0"/>
              <a:buChar char="•"/>
            </a:pPr>
            <a:endParaRPr lang="en-US" sz="1600" dirty="0" smtClean="0">
              <a:solidFill>
                <a:schemeClr val="tx2">
                  <a:lumMod val="65000"/>
                  <a:lumOff val="35000"/>
                </a:schemeClr>
              </a:solidFill>
            </a:endParaRPr>
          </a:p>
          <a:p>
            <a:pPr>
              <a:buFont typeface="Arial" pitchFamily="34" charset="0"/>
              <a:buChar char="•"/>
            </a:pPr>
            <a:r>
              <a:rPr lang="en-US" sz="1600" dirty="0" smtClean="0">
                <a:solidFill>
                  <a:schemeClr val="tx2">
                    <a:lumMod val="65000"/>
                    <a:lumOff val="35000"/>
                  </a:schemeClr>
                </a:solidFill>
              </a:rPr>
              <a:t> Choose a general product name that is more informative about opacity than “Hot Rate” is. </a:t>
            </a:r>
          </a:p>
          <a:p>
            <a:pPr>
              <a:buFont typeface="Arial" pitchFamily="34" charset="0"/>
              <a:buChar char="•"/>
            </a:pPr>
            <a:endParaRPr lang="en-US" sz="1600" dirty="0" smtClean="0">
              <a:solidFill>
                <a:schemeClr val="tx2">
                  <a:lumMod val="65000"/>
                  <a:lumOff val="35000"/>
                </a:schemeClr>
              </a:solidFill>
            </a:endParaRPr>
          </a:p>
          <a:p>
            <a:pPr>
              <a:buFont typeface="Arial" pitchFamily="34" charset="0"/>
              <a:buChar char="•"/>
            </a:pPr>
            <a:r>
              <a:rPr lang="en-US" sz="1600" dirty="0" smtClean="0">
                <a:solidFill>
                  <a:schemeClr val="tx2">
                    <a:lumMod val="65000"/>
                    <a:lumOff val="35000"/>
                  </a:schemeClr>
                </a:solidFill>
              </a:rPr>
              <a:t> Continue to be available to answer users’ questions about the product, and proactively approach those who may be confused and have questions. </a:t>
            </a:r>
          </a:p>
          <a:p>
            <a:pPr>
              <a:buFont typeface="Arial" pitchFamily="34" charset="0"/>
              <a:buChar char="•"/>
            </a:pPr>
            <a:endParaRPr lang="en-US" sz="1600" dirty="0" smtClean="0">
              <a:solidFill>
                <a:schemeClr val="tx2">
                  <a:lumMod val="65000"/>
                  <a:lumOff val="35000"/>
                </a:schemeClr>
              </a:solidFill>
            </a:endParaRPr>
          </a:p>
          <a:p>
            <a:pPr>
              <a:buFont typeface="Arial" pitchFamily="34" charset="0"/>
              <a:buChar char="•"/>
            </a:pPr>
            <a:r>
              <a:rPr lang="en-US" sz="1600" dirty="0" smtClean="0">
                <a:solidFill>
                  <a:schemeClr val="tx2">
                    <a:lumMod val="65000"/>
                    <a:lumOff val="35000"/>
                  </a:schemeClr>
                </a:solidFill>
              </a:rPr>
              <a:t> Inform users of the tradeoff involved in opaque products </a:t>
            </a:r>
            <a:r>
              <a:rPr lang="en-US" sz="1600" i="1" dirty="0" smtClean="0">
                <a:solidFill>
                  <a:schemeClr val="tx2">
                    <a:lumMod val="65000"/>
                    <a:lumOff val="35000"/>
                  </a:schemeClr>
                </a:solidFill>
              </a:rPr>
              <a:t>immediately</a:t>
            </a:r>
            <a:r>
              <a:rPr lang="en-US" sz="1600" dirty="0" smtClean="0">
                <a:solidFill>
                  <a:schemeClr val="tx2">
                    <a:lumMod val="65000"/>
                    <a:lumOff val="35000"/>
                  </a:schemeClr>
                </a:solidFill>
              </a:rPr>
              <a:t>. </a:t>
            </a:r>
          </a:p>
          <a:p>
            <a:pPr>
              <a:buFont typeface="Arial" pitchFamily="34" charset="0"/>
              <a:buChar char="•"/>
            </a:pPr>
            <a:endParaRPr lang="en-US" sz="1600" dirty="0" smtClean="0">
              <a:solidFill>
                <a:schemeClr val="tx2">
                  <a:lumMod val="65000"/>
                  <a:lumOff val="35000"/>
                </a:schemeClr>
              </a:solidFill>
            </a:endParaRPr>
          </a:p>
          <a:p>
            <a:pPr>
              <a:buFont typeface="Arial" pitchFamily="34" charset="0"/>
              <a:buChar char="•"/>
            </a:pPr>
            <a:r>
              <a:rPr lang="en-US" sz="1600" dirty="0" smtClean="0">
                <a:solidFill>
                  <a:schemeClr val="tx2">
                    <a:lumMod val="65000"/>
                    <a:lumOff val="35000"/>
                  </a:schemeClr>
                </a:solidFill>
              </a:rPr>
              <a:t> Explain how the tradeoff works, not just what it is. </a:t>
            </a:r>
          </a:p>
          <a:p>
            <a:pPr>
              <a:buFont typeface="Arial" pitchFamily="34" charset="0"/>
              <a:buChar char="•"/>
            </a:pPr>
            <a:endParaRPr lang="en-US" sz="1600" dirty="0" smtClean="0">
              <a:solidFill>
                <a:schemeClr val="tx2">
                  <a:lumMod val="65000"/>
                  <a:lumOff val="35000"/>
                </a:schemeClr>
              </a:solidFill>
            </a:endParaRPr>
          </a:p>
          <a:p>
            <a:pPr>
              <a:buFont typeface="Arial" pitchFamily="34" charset="0"/>
              <a:buChar char="•"/>
            </a:pPr>
            <a:r>
              <a:rPr lang="en-US" sz="1600" dirty="0" smtClean="0">
                <a:solidFill>
                  <a:schemeClr val="tx2">
                    <a:lumMod val="65000"/>
                    <a:lumOff val="35000"/>
                  </a:schemeClr>
                </a:solidFill>
              </a:rPr>
              <a:t> Distract people from the bad part of the tradeoff by emphasizing the good part, which is the dollar amount that people are saving. </a:t>
            </a:r>
            <a:endParaRPr lang="en-US" sz="1600" b="1" dirty="0" smtClean="0">
              <a:solidFill>
                <a:schemeClr val="tx2">
                  <a:lumMod val="65000"/>
                  <a:lumOff val="35000"/>
                </a:schemeClr>
              </a:solidFill>
            </a:endParaRPr>
          </a:p>
          <a:p>
            <a:endParaRPr lang="en-US" sz="1600" dirty="0" smtClean="0">
              <a:solidFill>
                <a:schemeClr val="tx2">
                  <a:lumMod val="65000"/>
                  <a:lumOff val="35000"/>
                </a:schemeClr>
              </a:solidFill>
            </a:endParaRPr>
          </a:p>
          <a:p>
            <a:endParaRPr lang="en-US" sz="1600" dirty="0" smtClean="0">
              <a:solidFill>
                <a:schemeClr val="tx2">
                  <a:lumMod val="65000"/>
                  <a:lumOff val="35000"/>
                </a:schemeClr>
              </a:solidFill>
            </a:endParaRPr>
          </a:p>
          <a:p>
            <a:endParaRPr lang="en-US" sz="1600" dirty="0">
              <a:solidFill>
                <a:schemeClr val="tx2">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153988"/>
            <a:ext cx="8223250" cy="487362"/>
          </a:xfrm>
        </p:spPr>
        <p:txBody>
          <a:bodyPr/>
          <a:lstStyle/>
          <a:p>
            <a:pPr algn="l"/>
            <a:r>
              <a:rPr lang="en-US" dirty="0" smtClean="0"/>
              <a:t>Unpleasant Surprises</a:t>
            </a:r>
            <a:endParaRPr lang="en-US" dirty="0"/>
          </a:p>
        </p:txBody>
      </p:sp>
      <p:sp>
        <p:nvSpPr>
          <p:cNvPr id="7" name="TextBox 6"/>
          <p:cNvSpPr txBox="1"/>
          <p:nvPr/>
        </p:nvSpPr>
        <p:spPr>
          <a:xfrm>
            <a:off x="514350" y="819150"/>
            <a:ext cx="8286750" cy="1938992"/>
          </a:xfrm>
          <a:prstGeom prst="rect">
            <a:avLst/>
          </a:prstGeom>
          <a:noFill/>
        </p:spPr>
        <p:txBody>
          <a:bodyPr wrap="square" rtlCol="0">
            <a:spAutoFit/>
          </a:bodyPr>
          <a:lstStyle/>
          <a:p>
            <a:r>
              <a:rPr lang="en-US" sz="2400" dirty="0" smtClean="0">
                <a:solidFill>
                  <a:schemeClr val="tx2">
                    <a:lumMod val="65000"/>
                    <a:lumOff val="35000"/>
                  </a:schemeClr>
                </a:solidFill>
              </a:rPr>
              <a:t>Many people don’t understand </a:t>
            </a:r>
            <a:r>
              <a:rPr lang="en-US" sz="2400" i="1" dirty="0" smtClean="0">
                <a:solidFill>
                  <a:schemeClr val="tx2">
                    <a:lumMod val="65000"/>
                    <a:lumOff val="35000"/>
                  </a:schemeClr>
                </a:solidFill>
              </a:rPr>
              <a:t>why</a:t>
            </a:r>
            <a:r>
              <a:rPr lang="en-US" sz="2400" dirty="0" smtClean="0">
                <a:solidFill>
                  <a:schemeClr val="tx2">
                    <a:lumMod val="65000"/>
                    <a:lumOff val="35000"/>
                  </a:schemeClr>
                </a:solidFill>
              </a:rPr>
              <a:t> our products are discounted. </a:t>
            </a:r>
          </a:p>
          <a:p>
            <a:endParaRPr lang="en-US" sz="2400" dirty="0" smtClean="0">
              <a:solidFill>
                <a:schemeClr val="tx2">
                  <a:lumMod val="65000"/>
                  <a:lumOff val="35000"/>
                </a:schemeClr>
              </a:solidFill>
            </a:endParaRPr>
          </a:p>
          <a:p>
            <a:r>
              <a:rPr lang="en-US" sz="2400" dirty="0" smtClean="0">
                <a:solidFill>
                  <a:schemeClr val="tx2">
                    <a:lumMod val="65000"/>
                    <a:lumOff val="35000"/>
                  </a:schemeClr>
                </a:solidFill>
              </a:rPr>
              <a:t>If we fail to make it clear up front, then they will feel tricked when they find out. </a:t>
            </a:r>
          </a:p>
        </p:txBody>
      </p:sp>
      <p:pic>
        <p:nvPicPr>
          <p:cNvPr id="5122" name="Picture 2"/>
          <p:cNvPicPr>
            <a:picLocks noChangeAspect="1" noChangeArrowheads="1"/>
          </p:cNvPicPr>
          <p:nvPr/>
        </p:nvPicPr>
        <p:blipFill>
          <a:blip r:embed="rId2" cstate="print"/>
          <a:srcRect/>
          <a:stretch>
            <a:fillRect/>
          </a:stretch>
        </p:blipFill>
        <p:spPr bwMode="auto">
          <a:xfrm>
            <a:off x="4700588" y="2900363"/>
            <a:ext cx="4067175" cy="3267075"/>
          </a:xfrm>
          <a:prstGeom prst="rect">
            <a:avLst/>
          </a:prstGeom>
          <a:noFill/>
          <a:ln w="9525">
            <a:noFill/>
            <a:miter lim="800000"/>
            <a:headEnd/>
            <a:tailEnd/>
          </a:ln>
        </p:spPr>
      </p:pic>
      <p:sp>
        <p:nvSpPr>
          <p:cNvPr id="5" name="TextBox 4"/>
          <p:cNvSpPr txBox="1"/>
          <p:nvPr/>
        </p:nvSpPr>
        <p:spPr>
          <a:xfrm>
            <a:off x="514350" y="3076575"/>
            <a:ext cx="3914775" cy="2677656"/>
          </a:xfrm>
          <a:prstGeom prst="rect">
            <a:avLst/>
          </a:prstGeom>
          <a:noFill/>
        </p:spPr>
        <p:txBody>
          <a:bodyPr wrap="square" rtlCol="0">
            <a:spAutoFit/>
          </a:bodyPr>
          <a:lstStyle/>
          <a:p>
            <a:r>
              <a:rPr lang="en-US" sz="2400" dirty="0" smtClean="0">
                <a:solidFill>
                  <a:schemeClr val="tx2">
                    <a:lumMod val="65000"/>
                    <a:lumOff val="35000"/>
                  </a:schemeClr>
                </a:solidFill>
              </a:rPr>
              <a:t>People should be told </a:t>
            </a:r>
            <a:r>
              <a:rPr lang="en-US" sz="2400" b="1" i="1" dirty="0" smtClean="0">
                <a:solidFill>
                  <a:schemeClr val="tx2">
                    <a:lumMod val="65000"/>
                    <a:lumOff val="35000"/>
                  </a:schemeClr>
                </a:solidFill>
              </a:rPr>
              <a:t>immediately</a:t>
            </a:r>
            <a:r>
              <a:rPr lang="en-US" sz="2400" dirty="0" smtClean="0">
                <a:solidFill>
                  <a:schemeClr val="tx2">
                    <a:lumMod val="65000"/>
                    <a:lumOff val="35000"/>
                  </a:schemeClr>
                </a:solidFill>
              </a:rPr>
              <a:t> about the tradeoff between price and opacity. </a:t>
            </a:r>
          </a:p>
          <a:p>
            <a:endParaRPr lang="en-US" sz="2400" dirty="0" smtClean="0">
              <a:solidFill>
                <a:schemeClr val="tx2">
                  <a:lumMod val="65000"/>
                  <a:lumOff val="35000"/>
                </a:schemeClr>
              </a:solidFill>
            </a:endParaRPr>
          </a:p>
          <a:p>
            <a:r>
              <a:rPr lang="en-US" sz="2400" dirty="0" smtClean="0">
                <a:solidFill>
                  <a:schemeClr val="tx2">
                    <a:lumMod val="65000"/>
                    <a:lumOff val="35000"/>
                  </a:schemeClr>
                </a:solidFill>
              </a:rPr>
              <a:t>People like knowing what they’re buying.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153988"/>
            <a:ext cx="8223250" cy="487362"/>
          </a:xfrm>
        </p:spPr>
        <p:txBody>
          <a:bodyPr/>
          <a:lstStyle/>
          <a:p>
            <a:pPr algn="l"/>
            <a:r>
              <a:rPr lang="en-US" dirty="0" smtClean="0"/>
              <a:t>Known Tradeoffs and Discounts </a:t>
            </a:r>
            <a:endParaRPr lang="en-US" dirty="0"/>
          </a:p>
        </p:txBody>
      </p:sp>
      <p:sp>
        <p:nvSpPr>
          <p:cNvPr id="7" name="TextBox 6"/>
          <p:cNvSpPr txBox="1"/>
          <p:nvPr/>
        </p:nvSpPr>
        <p:spPr>
          <a:xfrm>
            <a:off x="514350" y="819150"/>
            <a:ext cx="8286750" cy="5262979"/>
          </a:xfrm>
          <a:prstGeom prst="rect">
            <a:avLst/>
          </a:prstGeom>
          <a:noFill/>
        </p:spPr>
        <p:txBody>
          <a:bodyPr wrap="square" rtlCol="0">
            <a:spAutoFit/>
          </a:bodyPr>
          <a:lstStyle/>
          <a:p>
            <a:r>
              <a:rPr lang="en-US" sz="1600" b="1" dirty="0" smtClean="0">
                <a:solidFill>
                  <a:schemeClr val="tx2">
                    <a:lumMod val="65000"/>
                    <a:lumOff val="35000"/>
                  </a:schemeClr>
                </a:solidFill>
              </a:rPr>
              <a:t>People expect to pay less for:</a:t>
            </a:r>
          </a:p>
          <a:p>
            <a:endParaRPr lang="en-US" sz="1600" dirty="0" smtClean="0">
              <a:solidFill>
                <a:schemeClr val="tx2">
                  <a:lumMod val="65000"/>
                  <a:lumOff val="35000"/>
                </a:schemeClr>
              </a:solidFill>
            </a:endParaRPr>
          </a:p>
          <a:p>
            <a:pPr>
              <a:buFont typeface="Arial" pitchFamily="34" charset="0"/>
              <a:buChar char="•"/>
            </a:pPr>
            <a:r>
              <a:rPr lang="en-US" sz="1600" dirty="0" smtClean="0">
                <a:solidFill>
                  <a:schemeClr val="tx2">
                    <a:lumMod val="65000"/>
                    <a:lumOff val="35000"/>
                  </a:schemeClr>
                </a:solidFill>
              </a:rPr>
              <a:t> muffins baked yesterday </a:t>
            </a:r>
          </a:p>
          <a:p>
            <a:pPr lvl="1"/>
            <a:r>
              <a:rPr lang="en-US" sz="1600" b="1" i="1" dirty="0" smtClean="0">
                <a:solidFill>
                  <a:schemeClr val="tx2">
                    <a:lumMod val="65000"/>
                    <a:lumOff val="35000"/>
                  </a:schemeClr>
                </a:solidFill>
              </a:rPr>
              <a:t>because they taste worse</a:t>
            </a:r>
          </a:p>
          <a:p>
            <a:r>
              <a:rPr lang="en-US" sz="1600" dirty="0" smtClean="0">
                <a:solidFill>
                  <a:schemeClr val="tx2">
                    <a:lumMod val="65000"/>
                    <a:lumOff val="35000"/>
                  </a:schemeClr>
                </a:solidFill>
              </a:rPr>
              <a:t> </a:t>
            </a:r>
          </a:p>
          <a:p>
            <a:pPr>
              <a:buFont typeface="Arial" pitchFamily="34" charset="0"/>
              <a:buChar char="•"/>
            </a:pPr>
            <a:r>
              <a:rPr lang="en-US" sz="1600" dirty="0" smtClean="0">
                <a:solidFill>
                  <a:schemeClr val="tx2">
                    <a:lumMod val="65000"/>
                    <a:lumOff val="35000"/>
                  </a:schemeClr>
                </a:solidFill>
              </a:rPr>
              <a:t> goods from a going out of business sale </a:t>
            </a:r>
          </a:p>
          <a:p>
            <a:pPr lvl="1"/>
            <a:r>
              <a:rPr lang="en-US" sz="1600" b="1" i="1" dirty="0" smtClean="0">
                <a:solidFill>
                  <a:schemeClr val="tx2">
                    <a:lumMod val="65000"/>
                    <a:lumOff val="35000"/>
                  </a:schemeClr>
                </a:solidFill>
              </a:rPr>
              <a:t>because the owner is desperate to sell them </a:t>
            </a:r>
          </a:p>
          <a:p>
            <a:r>
              <a:rPr lang="en-US" sz="1600" dirty="0" smtClean="0">
                <a:solidFill>
                  <a:schemeClr val="tx2">
                    <a:lumMod val="65000"/>
                    <a:lumOff val="35000"/>
                  </a:schemeClr>
                </a:solidFill>
              </a:rPr>
              <a:t> </a:t>
            </a:r>
          </a:p>
          <a:p>
            <a:pPr>
              <a:buFont typeface="Arial" pitchFamily="34" charset="0"/>
              <a:buChar char="•"/>
            </a:pPr>
            <a:r>
              <a:rPr lang="en-US" sz="1600" dirty="0" smtClean="0">
                <a:solidFill>
                  <a:schemeClr val="tx2">
                    <a:lumMod val="65000"/>
                    <a:lumOff val="35000"/>
                  </a:schemeClr>
                </a:solidFill>
              </a:rPr>
              <a:t> very ripe fruit </a:t>
            </a:r>
          </a:p>
          <a:p>
            <a:pPr lvl="1"/>
            <a:r>
              <a:rPr lang="en-US" sz="1600" b="1" i="1" dirty="0" smtClean="0">
                <a:solidFill>
                  <a:schemeClr val="tx2">
                    <a:lumMod val="65000"/>
                    <a:lumOff val="35000"/>
                  </a:schemeClr>
                </a:solidFill>
              </a:rPr>
              <a:t>because it will spoil soon</a:t>
            </a:r>
          </a:p>
          <a:p>
            <a:pPr lvl="1"/>
            <a:endParaRPr lang="en-US" sz="1600" b="1" i="1" dirty="0" smtClean="0">
              <a:solidFill>
                <a:schemeClr val="tx2">
                  <a:lumMod val="65000"/>
                  <a:lumOff val="35000"/>
                </a:schemeClr>
              </a:solidFill>
            </a:endParaRPr>
          </a:p>
          <a:p>
            <a:pPr>
              <a:buFont typeface="Arial" pitchFamily="34" charset="0"/>
              <a:buChar char="•"/>
            </a:pPr>
            <a:r>
              <a:rPr lang="en-US" sz="1600" dirty="0" smtClean="0">
                <a:solidFill>
                  <a:schemeClr val="tx2">
                    <a:lumMod val="65000"/>
                    <a:lumOff val="35000"/>
                  </a:schemeClr>
                </a:solidFill>
              </a:rPr>
              <a:t> calendars in February</a:t>
            </a:r>
          </a:p>
          <a:p>
            <a:pPr lvl="1"/>
            <a:r>
              <a:rPr lang="en-US" sz="1600" b="1" i="1" dirty="0" smtClean="0">
                <a:solidFill>
                  <a:schemeClr val="tx2">
                    <a:lumMod val="65000"/>
                    <a:lumOff val="35000"/>
                  </a:schemeClr>
                </a:solidFill>
              </a:rPr>
              <a:t>because part of the year is already over</a:t>
            </a:r>
          </a:p>
          <a:p>
            <a:endParaRPr lang="en-US" sz="1600" dirty="0" smtClean="0">
              <a:solidFill>
                <a:schemeClr val="tx2">
                  <a:lumMod val="65000"/>
                  <a:lumOff val="35000"/>
                </a:schemeClr>
              </a:solidFill>
            </a:endParaRPr>
          </a:p>
          <a:p>
            <a:r>
              <a:rPr lang="en-US" sz="1600" b="1" dirty="0" smtClean="0">
                <a:solidFill>
                  <a:schemeClr val="tx2">
                    <a:lumMod val="65000"/>
                    <a:lumOff val="35000"/>
                  </a:schemeClr>
                </a:solidFill>
              </a:rPr>
              <a:t>Our main product is:</a:t>
            </a:r>
          </a:p>
          <a:p>
            <a:endParaRPr lang="en-US" sz="1600" dirty="0" smtClean="0">
              <a:solidFill>
                <a:schemeClr val="tx2">
                  <a:lumMod val="65000"/>
                  <a:lumOff val="35000"/>
                </a:schemeClr>
              </a:solidFill>
            </a:endParaRPr>
          </a:p>
          <a:p>
            <a:pPr>
              <a:buFont typeface="Arial" pitchFamily="34" charset="0"/>
              <a:buChar char="•"/>
            </a:pPr>
            <a:r>
              <a:rPr lang="en-US" sz="1600" dirty="0" smtClean="0">
                <a:solidFill>
                  <a:schemeClr val="tx2">
                    <a:lumMod val="65000"/>
                    <a:lumOff val="35000"/>
                  </a:schemeClr>
                </a:solidFill>
              </a:rPr>
              <a:t> hotel rooms that would otherwise go unsold, which are discounted</a:t>
            </a:r>
          </a:p>
          <a:p>
            <a:pPr lvl="1"/>
            <a:r>
              <a:rPr lang="en-US" sz="1600" b="1" i="1" dirty="0" smtClean="0">
                <a:solidFill>
                  <a:schemeClr val="tx2">
                    <a:lumMod val="65000"/>
                    <a:lumOff val="35000"/>
                  </a:schemeClr>
                </a:solidFill>
              </a:rPr>
              <a:t>because the hotel prefers to make some money rather than no money</a:t>
            </a:r>
          </a:p>
          <a:p>
            <a:pPr lvl="1"/>
            <a:endParaRPr lang="en-US" sz="1600" b="1" i="1" dirty="0" smtClean="0">
              <a:solidFill>
                <a:schemeClr val="tx2">
                  <a:lumMod val="65000"/>
                  <a:lumOff val="35000"/>
                </a:schemeClr>
              </a:solidFill>
            </a:endParaRPr>
          </a:p>
          <a:p>
            <a:pPr lvl="1"/>
            <a:endParaRPr lang="en-US" sz="1600" b="1" i="1" dirty="0" smtClean="0">
              <a:solidFill>
                <a:schemeClr val="tx2">
                  <a:lumMod val="65000"/>
                  <a:lumOff val="35000"/>
                </a:schemeClr>
              </a:solidFill>
            </a:endParaRPr>
          </a:p>
          <a:p>
            <a:r>
              <a:rPr lang="en-US" sz="1600" b="1" dirty="0" smtClean="0">
                <a:solidFill>
                  <a:srgbClr val="9C0000"/>
                </a:solidFill>
              </a:rPr>
              <a:t>How well do we communicate that this is the nature of our discounted product?</a:t>
            </a:r>
          </a:p>
        </p:txBody>
      </p:sp>
      <p:pic>
        <p:nvPicPr>
          <p:cNvPr id="38914" name="Picture 2"/>
          <p:cNvPicPr>
            <a:picLocks noChangeAspect="1" noChangeArrowheads="1"/>
          </p:cNvPicPr>
          <p:nvPr/>
        </p:nvPicPr>
        <p:blipFill>
          <a:blip r:embed="rId2" cstate="print"/>
          <a:srcRect/>
          <a:stretch>
            <a:fillRect/>
          </a:stretch>
        </p:blipFill>
        <p:spPr bwMode="auto">
          <a:xfrm>
            <a:off x="5676900" y="888535"/>
            <a:ext cx="3100388" cy="15075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xEl>
                                              <p:pRg st="14" end="14"/>
                                            </p:txEl>
                                          </p:spTgt>
                                        </p:tgtEl>
                                        <p:attrNameLst>
                                          <p:attrName>style.visibility</p:attrName>
                                        </p:attrNameLst>
                                      </p:cBhvr>
                                      <p:to>
                                        <p:strVal val="visible"/>
                                      </p:to>
                                    </p:set>
                                    <p:anim calcmode="lin" valueType="num">
                                      <p:cBhvr additive="base">
                                        <p:cTn id="7" dur="500" fill="hold"/>
                                        <p:tgtEl>
                                          <p:spTgt spid="7">
                                            <p:txEl>
                                              <p:pRg st="14" end="14"/>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14" end="14"/>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xEl>
                                              <p:pRg st="16" end="16"/>
                                            </p:txEl>
                                          </p:spTgt>
                                        </p:tgtEl>
                                        <p:attrNameLst>
                                          <p:attrName>style.visibility</p:attrName>
                                        </p:attrNameLst>
                                      </p:cBhvr>
                                      <p:to>
                                        <p:strVal val="visible"/>
                                      </p:to>
                                    </p:set>
                                    <p:anim calcmode="lin" valueType="num">
                                      <p:cBhvr additive="base">
                                        <p:cTn id="11" dur="500" fill="hold"/>
                                        <p:tgtEl>
                                          <p:spTgt spid="7">
                                            <p:txEl>
                                              <p:pRg st="16" end="16"/>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
                                            <p:txEl>
                                              <p:pRg st="16" end="16"/>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
                                            <p:txEl>
                                              <p:pRg st="17" end="17"/>
                                            </p:txEl>
                                          </p:spTgt>
                                        </p:tgtEl>
                                        <p:attrNameLst>
                                          <p:attrName>style.visibility</p:attrName>
                                        </p:attrNameLst>
                                      </p:cBhvr>
                                      <p:to>
                                        <p:strVal val="visible"/>
                                      </p:to>
                                    </p:set>
                                    <p:anim calcmode="lin" valueType="num">
                                      <p:cBhvr additive="base">
                                        <p:cTn id="15" dur="500" fill="hold"/>
                                        <p:tgtEl>
                                          <p:spTgt spid="7">
                                            <p:txEl>
                                              <p:pRg st="17" end="17"/>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
                                            <p:txEl>
                                              <p:pRg st="17" end="17"/>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7">
                                            <p:txEl>
                                              <p:pRg st="20" end="20"/>
                                            </p:txEl>
                                          </p:spTgt>
                                        </p:tgtEl>
                                        <p:attrNameLst>
                                          <p:attrName>style.visibility</p:attrName>
                                        </p:attrNameLst>
                                      </p:cBhvr>
                                      <p:to>
                                        <p:strVal val="visible"/>
                                      </p:to>
                                    </p:set>
                                    <p:anim calcmode="lin" valueType="num">
                                      <p:cBhvr additive="base">
                                        <p:cTn id="19" dur="500" fill="hold"/>
                                        <p:tgtEl>
                                          <p:spTgt spid="7">
                                            <p:txEl>
                                              <p:pRg st="20" end="2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20" end="2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bwMode="auto">
          <a:xfrm>
            <a:off x="0" y="1"/>
            <a:ext cx="9144000" cy="6524624"/>
          </a:xfrm>
          <a:prstGeom prst="rect">
            <a:avLst/>
          </a:prstGeom>
          <a:solidFill>
            <a:srgbClr val="C00000"/>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dirty="0">
              <a:ln>
                <a:noFill/>
              </a:ln>
              <a:solidFill>
                <a:srgbClr val="9C0000"/>
              </a:solidFill>
              <a:effectLst/>
              <a:uLnTx/>
              <a:uFillTx/>
              <a:latin typeface="+mj-lt"/>
              <a:ea typeface="+mj-ea"/>
              <a:cs typeface="+mj-cs"/>
            </a:endParaRPr>
          </a:p>
        </p:txBody>
      </p:sp>
      <p:sp>
        <p:nvSpPr>
          <p:cNvPr id="11" name="Title 1"/>
          <p:cNvSpPr txBox="1">
            <a:spLocks/>
          </p:cNvSpPr>
          <p:nvPr/>
        </p:nvSpPr>
        <p:spPr bwMode="auto">
          <a:xfrm>
            <a:off x="520700" y="2316163"/>
            <a:ext cx="8223250" cy="487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mj-lt"/>
                <a:ea typeface="+mj-ea"/>
                <a:cs typeface="+mj-cs"/>
              </a:rPr>
              <a:t>How do </a:t>
            </a:r>
            <a:r>
              <a:rPr kumimoji="0" lang="en-US" sz="3200" b="1" i="0" u="none" strike="noStrike" kern="0" cap="none" spc="0" normalizeH="0" baseline="0" noProof="0" dirty="0" smtClean="0">
                <a:ln>
                  <a:noFill/>
                </a:ln>
                <a:solidFill>
                  <a:schemeClr val="bg1"/>
                </a:solidFill>
                <a:effectLst/>
                <a:uLnTx/>
                <a:uFillTx/>
                <a:latin typeface="+mj-lt"/>
                <a:ea typeface="+mj-ea"/>
                <a:cs typeface="+mj-cs"/>
              </a:rPr>
              <a:t>others </a:t>
            </a:r>
            <a:r>
              <a:rPr kumimoji="0" lang="en-US" sz="3200" b="1" i="0" u="none" strike="noStrike" kern="0" cap="none" spc="0" normalizeH="0" noProof="0" dirty="0" smtClean="0">
                <a:ln>
                  <a:noFill/>
                </a:ln>
                <a:solidFill>
                  <a:schemeClr val="bg1"/>
                </a:solidFill>
                <a:effectLst/>
                <a:uLnTx/>
                <a:uFillTx/>
                <a:latin typeface="+mj-lt"/>
                <a:ea typeface="+mj-ea"/>
                <a:cs typeface="+mj-cs"/>
              </a:rPr>
              <a:t>communicate </a:t>
            </a:r>
            <a:r>
              <a:rPr kumimoji="0" lang="en-US" sz="3200" b="1" i="0" u="none" strike="noStrike" kern="0" cap="none" spc="0" normalizeH="0" noProof="0" dirty="0" smtClean="0">
                <a:ln>
                  <a:noFill/>
                </a:ln>
                <a:solidFill>
                  <a:schemeClr val="bg1"/>
                </a:solidFill>
                <a:effectLst/>
                <a:uLnTx/>
                <a:uFillTx/>
                <a:latin typeface="+mj-lt"/>
                <a:ea typeface="+mj-ea"/>
                <a:cs typeface="+mj-cs"/>
              </a:rPr>
              <a:t>that they’re </a:t>
            </a:r>
            <a:r>
              <a:rPr lang="en-US" sz="3200" b="1" kern="0" dirty="0" smtClean="0">
                <a:solidFill>
                  <a:schemeClr val="bg1"/>
                </a:solidFill>
                <a:latin typeface="+mj-lt"/>
                <a:ea typeface="+mj-ea"/>
                <a:cs typeface="+mj-cs"/>
              </a:rPr>
              <a:t>sell</a:t>
            </a:r>
            <a:r>
              <a:rPr kumimoji="0" lang="en-US" sz="3200" b="1" i="0" u="none" strike="noStrike" kern="0" cap="none" spc="0" normalizeH="0" baseline="0" noProof="0" dirty="0" err="1" smtClean="0">
                <a:ln>
                  <a:noFill/>
                </a:ln>
                <a:solidFill>
                  <a:schemeClr val="bg1"/>
                </a:solidFill>
                <a:effectLst/>
                <a:uLnTx/>
                <a:uFillTx/>
                <a:latin typeface="+mj-lt"/>
                <a:ea typeface="+mj-ea"/>
                <a:cs typeface="+mj-cs"/>
              </a:rPr>
              <a:t>ing</a:t>
            </a:r>
            <a:r>
              <a:rPr kumimoji="0" lang="en-US" sz="3200" b="1" i="0" u="none" strike="noStrike" kern="0" cap="none" spc="0" normalizeH="0" baseline="0" noProof="0" dirty="0" smtClean="0">
                <a:ln>
                  <a:noFill/>
                </a:ln>
                <a:solidFill>
                  <a:schemeClr val="bg1"/>
                </a:solidFill>
                <a:effectLst/>
                <a:uLnTx/>
                <a:uFillTx/>
                <a:latin typeface="+mj-lt"/>
                <a:ea typeface="+mj-ea"/>
                <a:cs typeface="+mj-cs"/>
              </a:rPr>
              <a:t> opaque products?</a:t>
            </a:r>
            <a:endParaRPr kumimoji="0" lang="en-US" sz="3200" b="1"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153988"/>
            <a:ext cx="8223250" cy="487362"/>
          </a:xfrm>
        </p:spPr>
        <p:txBody>
          <a:bodyPr/>
          <a:lstStyle/>
          <a:p>
            <a:pPr algn="l"/>
            <a:r>
              <a:rPr lang="en-US" dirty="0" smtClean="0"/>
              <a:t>Product Name</a:t>
            </a:r>
            <a:endParaRPr lang="en-US" dirty="0"/>
          </a:p>
        </p:txBody>
      </p:sp>
      <p:sp>
        <p:nvSpPr>
          <p:cNvPr id="10" name="TextBox 9"/>
          <p:cNvSpPr txBox="1"/>
          <p:nvPr/>
        </p:nvSpPr>
        <p:spPr>
          <a:xfrm>
            <a:off x="514349" y="1266825"/>
            <a:ext cx="3771901" cy="4154984"/>
          </a:xfrm>
          <a:prstGeom prst="rect">
            <a:avLst/>
          </a:prstGeom>
          <a:noFill/>
        </p:spPr>
        <p:txBody>
          <a:bodyPr wrap="square" rtlCol="0">
            <a:spAutoFit/>
          </a:bodyPr>
          <a:lstStyle/>
          <a:p>
            <a:r>
              <a:rPr lang="en-US" sz="1600" dirty="0" smtClean="0">
                <a:solidFill>
                  <a:schemeClr val="bg2">
                    <a:lumMod val="60000"/>
                    <a:lumOff val="40000"/>
                  </a:schemeClr>
                </a:solidFill>
              </a:rPr>
              <a:t>Travelocity</a:t>
            </a:r>
            <a:r>
              <a:rPr lang="en-US" sz="2400" dirty="0" smtClean="0">
                <a:solidFill>
                  <a:schemeClr val="tx2">
                    <a:lumMod val="65000"/>
                    <a:lumOff val="35000"/>
                  </a:schemeClr>
                </a:solidFill>
              </a:rPr>
              <a:t> 	</a:t>
            </a:r>
          </a:p>
          <a:p>
            <a:r>
              <a:rPr lang="en-US" sz="2400" dirty="0" smtClean="0">
                <a:solidFill>
                  <a:schemeClr val="tx2">
                    <a:lumMod val="65000"/>
                    <a:lumOff val="35000"/>
                  </a:schemeClr>
                </a:solidFill>
              </a:rPr>
              <a:t>Top Secret Hotels</a:t>
            </a:r>
          </a:p>
          <a:p>
            <a:endParaRPr lang="en-US" sz="2400" dirty="0" smtClean="0">
              <a:solidFill>
                <a:schemeClr val="tx2">
                  <a:lumMod val="65000"/>
                  <a:lumOff val="35000"/>
                </a:schemeClr>
              </a:solidFill>
            </a:endParaRPr>
          </a:p>
          <a:p>
            <a:r>
              <a:rPr lang="en-US" sz="1600" dirty="0" smtClean="0">
                <a:solidFill>
                  <a:schemeClr val="bg2">
                    <a:lumMod val="60000"/>
                    <a:lumOff val="40000"/>
                  </a:schemeClr>
                </a:solidFill>
              </a:rPr>
              <a:t>Expedia</a:t>
            </a:r>
            <a:r>
              <a:rPr lang="en-US" sz="2400" dirty="0" smtClean="0">
                <a:solidFill>
                  <a:schemeClr val="tx2">
                    <a:lumMod val="65000"/>
                    <a:lumOff val="35000"/>
                  </a:schemeClr>
                </a:solidFill>
              </a:rPr>
              <a:t>	</a:t>
            </a:r>
          </a:p>
          <a:p>
            <a:r>
              <a:rPr lang="en-US" sz="2400" dirty="0" smtClean="0">
                <a:solidFill>
                  <a:schemeClr val="tx2">
                    <a:lumMod val="65000"/>
                    <a:lumOff val="35000"/>
                  </a:schemeClr>
                </a:solidFill>
              </a:rPr>
              <a:t>Unpublished Rate Hotels</a:t>
            </a:r>
          </a:p>
          <a:p>
            <a:endParaRPr lang="en-US" sz="2400" dirty="0" smtClean="0">
              <a:solidFill>
                <a:schemeClr val="tx2">
                  <a:lumMod val="65000"/>
                  <a:lumOff val="35000"/>
                </a:schemeClr>
              </a:solidFill>
            </a:endParaRPr>
          </a:p>
          <a:p>
            <a:r>
              <a:rPr lang="en-US" sz="1600" dirty="0" smtClean="0">
                <a:solidFill>
                  <a:schemeClr val="bg2">
                    <a:lumMod val="60000"/>
                    <a:lumOff val="40000"/>
                  </a:schemeClr>
                </a:solidFill>
              </a:rPr>
              <a:t>Priceline</a:t>
            </a:r>
            <a:r>
              <a:rPr lang="en-US" sz="2400" dirty="0" smtClean="0">
                <a:solidFill>
                  <a:schemeClr val="tx2">
                    <a:lumMod val="65000"/>
                    <a:lumOff val="35000"/>
                  </a:schemeClr>
                </a:solidFill>
              </a:rPr>
              <a:t> 	</a:t>
            </a:r>
          </a:p>
          <a:p>
            <a:r>
              <a:rPr lang="en-US" sz="2400" dirty="0" smtClean="0">
                <a:solidFill>
                  <a:schemeClr val="tx2">
                    <a:lumMod val="65000"/>
                    <a:lumOff val="35000"/>
                  </a:schemeClr>
                </a:solidFill>
              </a:rPr>
              <a:t>Name Your Own Price</a:t>
            </a:r>
          </a:p>
          <a:p>
            <a:endParaRPr lang="en-US" sz="2400" dirty="0" smtClean="0">
              <a:solidFill>
                <a:schemeClr val="tx2">
                  <a:lumMod val="65000"/>
                  <a:lumOff val="35000"/>
                </a:schemeClr>
              </a:solidFill>
            </a:endParaRPr>
          </a:p>
          <a:p>
            <a:r>
              <a:rPr lang="en-US" sz="1600" dirty="0" smtClean="0">
                <a:solidFill>
                  <a:schemeClr val="bg2">
                    <a:lumMod val="60000"/>
                    <a:lumOff val="40000"/>
                  </a:schemeClr>
                </a:solidFill>
              </a:rPr>
              <a:t>Hotwire</a:t>
            </a:r>
            <a:r>
              <a:rPr lang="en-US" sz="2400" dirty="0" smtClean="0">
                <a:solidFill>
                  <a:schemeClr val="tx2">
                    <a:lumMod val="65000"/>
                    <a:lumOff val="35000"/>
                  </a:schemeClr>
                </a:solidFill>
              </a:rPr>
              <a:t> 	</a:t>
            </a:r>
          </a:p>
          <a:p>
            <a:r>
              <a:rPr lang="en-US" sz="2400" dirty="0" smtClean="0">
                <a:solidFill>
                  <a:schemeClr val="tx2">
                    <a:lumMod val="65000"/>
                    <a:lumOff val="35000"/>
                  </a:schemeClr>
                </a:solidFill>
              </a:rPr>
              <a:t>Hot Rate</a:t>
            </a:r>
          </a:p>
        </p:txBody>
      </p:sp>
      <p:sp>
        <p:nvSpPr>
          <p:cNvPr id="11" name="TextBox 10"/>
          <p:cNvSpPr txBox="1"/>
          <p:nvPr/>
        </p:nvSpPr>
        <p:spPr>
          <a:xfrm>
            <a:off x="4400549" y="1581150"/>
            <a:ext cx="4171951" cy="584775"/>
          </a:xfrm>
          <a:prstGeom prst="rect">
            <a:avLst/>
          </a:prstGeom>
          <a:noFill/>
        </p:spPr>
        <p:txBody>
          <a:bodyPr wrap="square" rtlCol="0">
            <a:spAutoFit/>
          </a:bodyPr>
          <a:lstStyle/>
          <a:p>
            <a:r>
              <a:rPr lang="en-US" sz="1600" dirty="0" smtClean="0">
                <a:solidFill>
                  <a:schemeClr val="tx2">
                    <a:lumMod val="65000"/>
                    <a:lumOff val="35000"/>
                  </a:schemeClr>
                </a:solidFill>
              </a:rPr>
              <a:t>positive, exclusive, you’re being let in on a secret </a:t>
            </a:r>
          </a:p>
        </p:txBody>
      </p:sp>
      <p:sp>
        <p:nvSpPr>
          <p:cNvPr id="12" name="TextBox 11"/>
          <p:cNvSpPr txBox="1"/>
          <p:nvPr/>
        </p:nvSpPr>
        <p:spPr>
          <a:xfrm>
            <a:off x="4400549" y="2676525"/>
            <a:ext cx="4171951" cy="584775"/>
          </a:xfrm>
          <a:prstGeom prst="rect">
            <a:avLst/>
          </a:prstGeom>
          <a:noFill/>
        </p:spPr>
        <p:txBody>
          <a:bodyPr wrap="square" rtlCol="0">
            <a:spAutoFit/>
          </a:bodyPr>
          <a:lstStyle/>
          <a:p>
            <a:r>
              <a:rPr lang="en-US" sz="1600" dirty="0" smtClean="0">
                <a:solidFill>
                  <a:schemeClr val="tx2">
                    <a:lumMod val="65000"/>
                    <a:lumOff val="35000"/>
                  </a:schemeClr>
                </a:solidFill>
              </a:rPr>
              <a:t>positive, rare, you’re discovering something that others don’t know about </a:t>
            </a:r>
          </a:p>
        </p:txBody>
      </p:sp>
      <p:sp>
        <p:nvSpPr>
          <p:cNvPr id="13" name="TextBox 12"/>
          <p:cNvSpPr txBox="1"/>
          <p:nvPr/>
        </p:nvSpPr>
        <p:spPr>
          <a:xfrm>
            <a:off x="4400549" y="3781425"/>
            <a:ext cx="4171951" cy="830997"/>
          </a:xfrm>
          <a:prstGeom prst="rect">
            <a:avLst/>
          </a:prstGeom>
          <a:noFill/>
        </p:spPr>
        <p:txBody>
          <a:bodyPr wrap="square" rtlCol="0">
            <a:spAutoFit/>
          </a:bodyPr>
          <a:lstStyle/>
          <a:p>
            <a:r>
              <a:rPr lang="en-US" sz="1600" dirty="0" smtClean="0">
                <a:solidFill>
                  <a:schemeClr val="tx2">
                    <a:lumMod val="65000"/>
                    <a:lumOff val="35000"/>
                  </a:schemeClr>
                </a:solidFill>
              </a:rPr>
              <a:t>informative, positive, reinforces the fact that you’re getting a discount, puts you in control of the discount, it’s a game</a:t>
            </a:r>
          </a:p>
        </p:txBody>
      </p:sp>
      <p:sp>
        <p:nvSpPr>
          <p:cNvPr id="14" name="TextBox 13"/>
          <p:cNvSpPr txBox="1"/>
          <p:nvPr/>
        </p:nvSpPr>
        <p:spPr>
          <a:xfrm>
            <a:off x="4400549" y="4981575"/>
            <a:ext cx="4171951" cy="338554"/>
          </a:xfrm>
          <a:prstGeom prst="rect">
            <a:avLst/>
          </a:prstGeom>
          <a:noFill/>
        </p:spPr>
        <p:txBody>
          <a:bodyPr wrap="square" rtlCol="0">
            <a:spAutoFit/>
          </a:bodyPr>
          <a:lstStyle/>
          <a:p>
            <a:r>
              <a:rPr lang="en-US" sz="1600" dirty="0" smtClean="0">
                <a:solidFill>
                  <a:schemeClr val="tx2">
                    <a:lumMod val="65000"/>
                    <a:lumOff val="35000"/>
                  </a:schemeClr>
                </a:solidFill>
              </a:rPr>
              <a:t>positive, not informative, matches our name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153988"/>
            <a:ext cx="8223250" cy="487362"/>
          </a:xfrm>
        </p:spPr>
        <p:txBody>
          <a:bodyPr/>
          <a:lstStyle/>
          <a:p>
            <a:pPr algn="l"/>
            <a:r>
              <a:rPr lang="en-US" dirty="0" smtClean="0"/>
              <a:t>Placement</a:t>
            </a:r>
            <a:endParaRPr lang="en-US" dirty="0"/>
          </a:p>
        </p:txBody>
      </p:sp>
      <p:sp>
        <p:nvSpPr>
          <p:cNvPr id="6" name="TextBox 5"/>
          <p:cNvSpPr txBox="1"/>
          <p:nvPr/>
        </p:nvSpPr>
        <p:spPr>
          <a:xfrm>
            <a:off x="895350" y="5094952"/>
            <a:ext cx="3533775" cy="1323439"/>
          </a:xfrm>
          <a:prstGeom prst="rect">
            <a:avLst/>
          </a:prstGeom>
          <a:noFill/>
        </p:spPr>
        <p:txBody>
          <a:bodyPr wrap="square" rtlCol="0">
            <a:spAutoFit/>
          </a:bodyPr>
          <a:lstStyle/>
          <a:p>
            <a:r>
              <a:rPr lang="en-US" sz="1600" b="1" dirty="0" smtClean="0">
                <a:solidFill>
                  <a:schemeClr val="tx2">
                    <a:lumMod val="65000"/>
                    <a:lumOff val="35000"/>
                  </a:schemeClr>
                </a:solidFill>
              </a:rPr>
              <a:t>Homepage</a:t>
            </a:r>
          </a:p>
          <a:p>
            <a:endParaRPr lang="en-US" sz="1600" dirty="0" smtClean="0">
              <a:solidFill>
                <a:schemeClr val="tx2">
                  <a:lumMod val="65000"/>
                  <a:lumOff val="35000"/>
                </a:schemeClr>
              </a:solidFill>
            </a:endParaRPr>
          </a:p>
          <a:p>
            <a:pPr>
              <a:buFont typeface="Arial" charset="0"/>
              <a:buChar char="•"/>
            </a:pPr>
            <a:r>
              <a:rPr lang="en-US" sz="1600" dirty="0" smtClean="0">
                <a:solidFill>
                  <a:schemeClr val="tx2">
                    <a:lumMod val="65000"/>
                    <a:lumOff val="35000"/>
                  </a:schemeClr>
                </a:solidFill>
              </a:rPr>
              <a:t> ad</a:t>
            </a:r>
          </a:p>
          <a:p>
            <a:pPr>
              <a:buFont typeface="Arial" charset="0"/>
              <a:buChar char="•"/>
            </a:pPr>
            <a:r>
              <a:rPr lang="en-US" sz="1600" dirty="0" smtClean="0">
                <a:solidFill>
                  <a:schemeClr val="tx2">
                    <a:lumMod val="65000"/>
                    <a:lumOff val="35000"/>
                  </a:schemeClr>
                </a:solidFill>
              </a:rPr>
              <a:t> ad</a:t>
            </a:r>
          </a:p>
          <a:p>
            <a:pPr>
              <a:buFont typeface="Arial" charset="0"/>
              <a:buChar char="•"/>
            </a:pPr>
            <a:r>
              <a:rPr lang="en-US" sz="1600" dirty="0" smtClean="0">
                <a:solidFill>
                  <a:schemeClr val="tx2">
                    <a:lumMod val="65000"/>
                    <a:lumOff val="35000"/>
                  </a:schemeClr>
                </a:solidFill>
              </a:rPr>
              <a:t> module/buttons</a:t>
            </a:r>
            <a:endParaRPr lang="en-US" sz="1600" dirty="0">
              <a:solidFill>
                <a:schemeClr val="tx2">
                  <a:lumMod val="65000"/>
                  <a:lumOff val="35000"/>
                </a:schemeClr>
              </a:solidFill>
            </a:endParaRPr>
          </a:p>
        </p:txBody>
      </p:sp>
      <p:sp>
        <p:nvSpPr>
          <p:cNvPr id="7" name="TextBox 6"/>
          <p:cNvSpPr txBox="1"/>
          <p:nvPr/>
        </p:nvSpPr>
        <p:spPr>
          <a:xfrm>
            <a:off x="4743450" y="5075902"/>
            <a:ext cx="3733800" cy="1323439"/>
          </a:xfrm>
          <a:prstGeom prst="rect">
            <a:avLst/>
          </a:prstGeom>
          <a:noFill/>
        </p:spPr>
        <p:txBody>
          <a:bodyPr wrap="square" rtlCol="0">
            <a:spAutoFit/>
          </a:bodyPr>
          <a:lstStyle/>
          <a:p>
            <a:r>
              <a:rPr lang="en-US" sz="1600" b="1" dirty="0" smtClean="0">
                <a:solidFill>
                  <a:schemeClr val="tx2">
                    <a:lumMod val="65000"/>
                    <a:lumOff val="35000"/>
                  </a:schemeClr>
                </a:solidFill>
              </a:rPr>
              <a:t>Search Results</a:t>
            </a:r>
          </a:p>
          <a:p>
            <a:endParaRPr lang="en-US" sz="1600" dirty="0" smtClean="0">
              <a:solidFill>
                <a:schemeClr val="tx2">
                  <a:lumMod val="65000"/>
                  <a:lumOff val="35000"/>
                </a:schemeClr>
              </a:solidFill>
            </a:endParaRPr>
          </a:p>
          <a:p>
            <a:pPr>
              <a:buFont typeface="Arial" charset="0"/>
              <a:buChar char="•"/>
            </a:pPr>
            <a:r>
              <a:rPr lang="en-US" sz="1600" dirty="0" smtClean="0">
                <a:solidFill>
                  <a:schemeClr val="tx2">
                    <a:lumMod val="65000"/>
                    <a:lumOff val="35000"/>
                  </a:schemeClr>
                </a:solidFill>
              </a:rPr>
              <a:t> tab</a:t>
            </a:r>
          </a:p>
          <a:p>
            <a:pPr>
              <a:buFont typeface="Arial" charset="0"/>
              <a:buChar char="•"/>
            </a:pPr>
            <a:r>
              <a:rPr lang="en-US" sz="1600" dirty="0" smtClean="0">
                <a:solidFill>
                  <a:schemeClr val="tx2">
                    <a:lumMod val="65000"/>
                    <a:lumOff val="35000"/>
                  </a:schemeClr>
                </a:solidFill>
              </a:rPr>
              <a:t> cross-sell ad in the margin </a:t>
            </a:r>
          </a:p>
          <a:p>
            <a:pPr>
              <a:buFont typeface="Arial" charset="0"/>
              <a:buChar char="•"/>
            </a:pPr>
            <a:r>
              <a:rPr lang="en-US" sz="1600" dirty="0" smtClean="0">
                <a:solidFill>
                  <a:schemeClr val="tx2">
                    <a:lumMod val="65000"/>
                    <a:lumOff val="35000"/>
                  </a:schemeClr>
                </a:solidFill>
              </a:rPr>
              <a:t> result/</a:t>
            </a:r>
            <a:r>
              <a:rPr lang="en-US" sz="1600" dirty="0" err="1" smtClean="0">
                <a:solidFill>
                  <a:schemeClr val="tx2">
                    <a:lumMod val="65000"/>
                    <a:lumOff val="35000"/>
                  </a:schemeClr>
                </a:solidFill>
              </a:rPr>
              <a:t>speedbump</a:t>
            </a:r>
            <a:endParaRPr lang="en-US" sz="1600" dirty="0">
              <a:solidFill>
                <a:schemeClr val="tx2">
                  <a:lumMod val="65000"/>
                  <a:lumOff val="35000"/>
                </a:schemeClr>
              </a:solidFill>
            </a:endParaRPr>
          </a:p>
        </p:txBody>
      </p:sp>
      <p:pic>
        <p:nvPicPr>
          <p:cNvPr id="9" name="Picture 4"/>
          <p:cNvPicPr>
            <a:picLocks noChangeAspect="1" noChangeArrowheads="1"/>
          </p:cNvPicPr>
          <p:nvPr/>
        </p:nvPicPr>
        <p:blipFill>
          <a:blip r:embed="rId2" cstate="print"/>
          <a:srcRect/>
          <a:stretch>
            <a:fillRect/>
          </a:stretch>
        </p:blipFill>
        <p:spPr bwMode="auto">
          <a:xfrm>
            <a:off x="469358" y="2281110"/>
            <a:ext cx="4235992" cy="270999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4467225" y="1066801"/>
            <a:ext cx="4144378" cy="3900868"/>
          </a:xfrm>
          <a:prstGeom prst="rect">
            <a:avLst/>
          </a:prstGeom>
          <a:noFill/>
          <a:ln w="9525">
            <a:noFill/>
            <a:miter lim="800000"/>
            <a:headEnd/>
            <a:tailEnd/>
          </a:ln>
        </p:spPr>
      </p:pic>
      <p:sp>
        <p:nvSpPr>
          <p:cNvPr id="8" name="TextBox 7"/>
          <p:cNvSpPr txBox="1"/>
          <p:nvPr/>
        </p:nvSpPr>
        <p:spPr>
          <a:xfrm>
            <a:off x="495300" y="780127"/>
            <a:ext cx="3810000" cy="830997"/>
          </a:xfrm>
          <a:prstGeom prst="rect">
            <a:avLst/>
          </a:prstGeom>
          <a:noFill/>
        </p:spPr>
        <p:txBody>
          <a:bodyPr wrap="square" rtlCol="0">
            <a:spAutoFit/>
          </a:bodyPr>
          <a:lstStyle/>
          <a:p>
            <a:r>
              <a:rPr lang="en-US" sz="1600" dirty="0" smtClean="0">
                <a:solidFill>
                  <a:schemeClr val="tx2">
                    <a:lumMod val="65000"/>
                    <a:lumOff val="35000"/>
                  </a:schemeClr>
                </a:solidFill>
              </a:rPr>
              <a:t>Priceline informs the user of its opaque product by giving </a:t>
            </a:r>
            <a:r>
              <a:rPr lang="en-US" sz="1600" dirty="0" smtClean="0">
                <a:solidFill>
                  <a:schemeClr val="tx2">
                    <a:lumMod val="65000"/>
                    <a:lumOff val="35000"/>
                  </a:schemeClr>
                </a:solidFill>
              </a:rPr>
              <a:t>it prominent </a:t>
            </a:r>
            <a:r>
              <a:rPr lang="en-US" sz="1600" dirty="0" smtClean="0">
                <a:solidFill>
                  <a:schemeClr val="tx2">
                    <a:lumMod val="65000"/>
                    <a:lumOff val="35000"/>
                  </a:schemeClr>
                </a:solidFill>
              </a:rPr>
              <a:t>placements throughout the site.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153988"/>
            <a:ext cx="8223250" cy="487362"/>
          </a:xfrm>
        </p:spPr>
        <p:txBody>
          <a:bodyPr/>
          <a:lstStyle/>
          <a:p>
            <a:pPr algn="l"/>
            <a:r>
              <a:rPr lang="en-US" dirty="0" smtClean="0"/>
              <a:t>Action and Distraction</a:t>
            </a:r>
            <a:endParaRPr lang="en-US" dirty="0"/>
          </a:p>
        </p:txBody>
      </p:sp>
      <p:sp>
        <p:nvSpPr>
          <p:cNvPr id="8" name="TextBox 7"/>
          <p:cNvSpPr txBox="1"/>
          <p:nvPr/>
        </p:nvSpPr>
        <p:spPr>
          <a:xfrm>
            <a:off x="514350" y="819150"/>
            <a:ext cx="3971925" cy="4524315"/>
          </a:xfrm>
          <a:prstGeom prst="rect">
            <a:avLst/>
          </a:prstGeom>
          <a:noFill/>
        </p:spPr>
        <p:txBody>
          <a:bodyPr wrap="square" rtlCol="0">
            <a:spAutoFit/>
          </a:bodyPr>
          <a:lstStyle/>
          <a:p>
            <a:r>
              <a:rPr lang="en-US" sz="1600" dirty="0" smtClean="0">
                <a:solidFill>
                  <a:schemeClr val="tx2">
                    <a:lumMod val="65000"/>
                    <a:lumOff val="35000"/>
                  </a:schemeClr>
                </a:solidFill>
              </a:rPr>
              <a:t>Priceline communicates the opacity of their  hotels’ acceptable price ranges by showing the median price and letting the user guess where the lower limit is. </a:t>
            </a:r>
          </a:p>
          <a:p>
            <a:endParaRPr lang="en-US" sz="1600" dirty="0" smtClean="0">
              <a:solidFill>
                <a:schemeClr val="tx2">
                  <a:lumMod val="65000"/>
                  <a:lumOff val="35000"/>
                </a:schemeClr>
              </a:solidFill>
            </a:endParaRPr>
          </a:p>
          <a:p>
            <a:r>
              <a:rPr lang="en-US" sz="1600" dirty="0" smtClean="0">
                <a:solidFill>
                  <a:schemeClr val="tx2">
                    <a:lumMod val="65000"/>
                    <a:lumOff val="35000"/>
                  </a:schemeClr>
                </a:solidFill>
              </a:rPr>
              <a:t>This very interesting thing is that being preoccupied with the opacity of the acceptable price range distracts the user from thinking about the opacity of the hotel identity. </a:t>
            </a:r>
          </a:p>
          <a:p>
            <a:endParaRPr lang="en-US" sz="1600" dirty="0" smtClean="0">
              <a:solidFill>
                <a:schemeClr val="tx2">
                  <a:lumMod val="65000"/>
                  <a:lumOff val="35000"/>
                </a:schemeClr>
              </a:solidFill>
            </a:endParaRPr>
          </a:p>
          <a:p>
            <a:r>
              <a:rPr lang="en-US" sz="1600" dirty="0" smtClean="0">
                <a:solidFill>
                  <a:schemeClr val="tx2">
                    <a:lumMod val="65000"/>
                    <a:lumOff val="35000"/>
                  </a:schemeClr>
                </a:solidFill>
              </a:rPr>
              <a:t>The user is asking herself: “What price should I bid?”, not “Which hotels are these?”.  </a:t>
            </a:r>
          </a:p>
          <a:p>
            <a:endParaRPr lang="en-US" sz="1600" dirty="0" smtClean="0">
              <a:solidFill>
                <a:schemeClr val="tx2">
                  <a:lumMod val="65000"/>
                  <a:lumOff val="35000"/>
                </a:schemeClr>
              </a:solidFill>
            </a:endParaRPr>
          </a:p>
          <a:p>
            <a:r>
              <a:rPr lang="en-US" sz="1600" dirty="0" smtClean="0">
                <a:solidFill>
                  <a:schemeClr val="tx2">
                    <a:lumMod val="65000"/>
                    <a:lumOff val="35000"/>
                  </a:schemeClr>
                </a:solidFill>
              </a:rPr>
              <a:t>An additional benefit of the bidding model is that the savings that user is receiving are very obvious. </a:t>
            </a:r>
            <a:endParaRPr lang="en-US" sz="1600" dirty="0">
              <a:solidFill>
                <a:schemeClr val="tx2">
                  <a:lumMod val="65000"/>
                  <a:lumOff val="35000"/>
                </a:schemeClr>
              </a:solidFill>
            </a:endParaRPr>
          </a:p>
        </p:txBody>
      </p:sp>
      <p:pic>
        <p:nvPicPr>
          <p:cNvPr id="4098" name="Picture 2"/>
          <p:cNvPicPr>
            <a:picLocks noChangeAspect="1" noChangeArrowheads="1"/>
          </p:cNvPicPr>
          <p:nvPr/>
        </p:nvPicPr>
        <p:blipFill>
          <a:blip r:embed="rId2" cstate="print"/>
          <a:srcRect/>
          <a:stretch>
            <a:fillRect/>
          </a:stretch>
        </p:blipFill>
        <p:spPr bwMode="auto">
          <a:xfrm>
            <a:off x="4903167" y="914400"/>
            <a:ext cx="4174157" cy="3705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otwire-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66378</TotalTime>
  <Words>1948</Words>
  <Application>Microsoft Office PowerPoint</Application>
  <PresentationFormat>On-screen Show (4:3)</PresentationFormat>
  <Paragraphs>265</Paragraphs>
  <Slides>36</Slides>
  <Notes>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Hotwire-2</vt:lpstr>
      <vt:lpstr>Transparent Opacity</vt:lpstr>
      <vt:lpstr>What does Hotwire sell?</vt:lpstr>
      <vt:lpstr>Transparency</vt:lpstr>
      <vt:lpstr>Unpleasant Surprises</vt:lpstr>
      <vt:lpstr>Known Tradeoffs and Discounts </vt:lpstr>
      <vt:lpstr>Slide 6</vt:lpstr>
      <vt:lpstr>Product Name</vt:lpstr>
      <vt:lpstr>Placement</vt:lpstr>
      <vt:lpstr>Action and Distraction</vt:lpstr>
      <vt:lpstr>IM Chat</vt:lpstr>
      <vt:lpstr>TV</vt:lpstr>
      <vt:lpstr>Placed Next to Retail Products</vt:lpstr>
      <vt:lpstr>Placed Next to Retail Products</vt:lpstr>
      <vt:lpstr>Visual Communication</vt:lpstr>
      <vt:lpstr>Photo Placeholder</vt:lpstr>
      <vt:lpstr>Help Links on User’s Path</vt:lpstr>
      <vt:lpstr>Education Modules Near User’s Path</vt:lpstr>
      <vt:lpstr>FAQs Off User’s Path</vt:lpstr>
      <vt:lpstr>Words</vt:lpstr>
      <vt:lpstr>Slide 20</vt:lpstr>
      <vt:lpstr>Cigars</vt:lpstr>
      <vt:lpstr>Clothes</vt:lpstr>
      <vt:lpstr>Wine</vt:lpstr>
      <vt:lpstr>Wine</vt:lpstr>
      <vt:lpstr>Wine</vt:lpstr>
      <vt:lpstr>Slide 26</vt:lpstr>
      <vt:lpstr>Not Alongside Retail  </vt:lpstr>
      <vt:lpstr>No Visual that Denotes “The Unknown”</vt:lpstr>
      <vt:lpstr>Individual Product Name</vt:lpstr>
      <vt:lpstr>General Product Name</vt:lpstr>
      <vt:lpstr>Answering Questions </vt:lpstr>
      <vt:lpstr>Transparent Tradeoff</vt:lpstr>
      <vt:lpstr>How does our tradeoff work?</vt:lpstr>
      <vt:lpstr>Distraction</vt:lpstr>
      <vt:lpstr>A hot dog costs 30% of $omething </vt:lpstr>
      <vt:lpstr>Summary of Recommendations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Cquentien</dc:creator>
  <cp:lastModifiedBy>a-mjoe</cp:lastModifiedBy>
  <cp:revision>3020</cp:revision>
  <dcterms:created xsi:type="dcterms:W3CDTF">2006-12-12T21:06:27Z</dcterms:created>
  <dcterms:modified xsi:type="dcterms:W3CDTF">2011-09-08T18:51:54Z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